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7" d="100"/>
          <a:sy n="77" d="100"/>
        </p:scale>
        <p:origin x="-75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CB7CAD-F1E3-DE4E-B071-2D60AB96F7E6}" type="datetimeFigureOut">
              <a:rPr lang="fr-FR" smtClean="0"/>
              <a:t>30/11/15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E1BB80-F24D-6D4C-A0DF-043F5636C2FF}" type="slidenum">
              <a:rPr lang="fr-FR" smtClean="0"/>
              <a:t>‹#›</a:t>
            </a:fld>
            <a:endParaRPr lang="fr-FR"/>
          </a:p>
        </p:txBody>
      </p:sp>
    </p:spTree>
    <p:extLst>
      <p:ext uri="{BB962C8B-B14F-4D97-AF65-F5344CB8AC3E}">
        <p14:creationId xmlns:p14="http://schemas.microsoft.com/office/powerpoint/2010/main" val="1160793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Créé entre 1971 et 1972, ce "Mappa" est l'une des œuvres de signature d'art créées par </a:t>
            </a:r>
            <a:r>
              <a:rPr lang="fr-FR" dirty="0" smtClean="0"/>
              <a:t>l'artiste italien</a:t>
            </a:r>
            <a:r>
              <a:rPr lang="fr-FR" dirty="0" smtClean="0"/>
              <a:t> </a:t>
            </a:r>
            <a:r>
              <a:rPr lang="fr-FR" dirty="0" err="1" smtClean="0"/>
              <a:t>Alighiero</a:t>
            </a:r>
            <a:r>
              <a:rPr lang="fr-FR" dirty="0" smtClean="0"/>
              <a:t> </a:t>
            </a:r>
            <a:r>
              <a:rPr lang="fr-FR" dirty="0" err="1" smtClean="0"/>
              <a:t>Boetti</a:t>
            </a:r>
            <a:r>
              <a:rPr lang="fr-FR" dirty="0" smtClean="0"/>
              <a:t>. Dans les années 1970, </a:t>
            </a:r>
            <a:r>
              <a:rPr lang="fr-FR" dirty="0" err="1" smtClean="0"/>
              <a:t>Boetti</a:t>
            </a:r>
            <a:r>
              <a:rPr lang="fr-FR" dirty="0" smtClean="0"/>
              <a:t> a beaucoup voyagé, notamment en Afghanistan, où il a collaboré avec les artisans locaux pour créer des tapisseries brodées comme le "Mappa" ci-dessus. Un autre travail novateur est "Tapisserie des Mille fleuves les plus longs du monde», qui répertorie 1 000 plus grands fleuves du monde du plus grand au plus petit</a:t>
            </a:r>
            <a:endParaRPr lang="fr-FR" dirty="0"/>
          </a:p>
        </p:txBody>
      </p:sp>
      <p:sp>
        <p:nvSpPr>
          <p:cNvPr id="4" name="Espace réservé du numéro de diapositive 3"/>
          <p:cNvSpPr>
            <a:spLocks noGrp="1"/>
          </p:cNvSpPr>
          <p:nvPr>
            <p:ph type="sldNum" sz="quarter" idx="10"/>
          </p:nvPr>
        </p:nvSpPr>
        <p:spPr/>
        <p:txBody>
          <a:bodyPr/>
          <a:lstStyle/>
          <a:p>
            <a:fld id="{86E1BB80-F24D-6D4C-A0DF-043F5636C2FF}" type="slidenum">
              <a:rPr lang="fr-FR" smtClean="0"/>
              <a:t>5</a:t>
            </a:fld>
            <a:endParaRPr lang="fr-FR"/>
          </a:p>
        </p:txBody>
      </p:sp>
    </p:spTree>
    <p:extLst>
      <p:ext uri="{BB962C8B-B14F-4D97-AF65-F5344CB8AC3E}">
        <p14:creationId xmlns:p14="http://schemas.microsoft.com/office/powerpoint/2010/main" val="3926628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D6A3C07-4395-7243-A142-7D0973524319}" type="datetimeFigureOut">
              <a:rPr lang="fr-FR" smtClean="0"/>
              <a:t>30/11/15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7C71D60-9294-FA49-8837-91A698B955C2}" type="slidenum">
              <a:rPr lang="fr-FR" smtClean="0"/>
              <a:t>‹#›</a:t>
            </a:fld>
            <a:endParaRPr lang="fr-FR"/>
          </a:p>
        </p:txBody>
      </p:sp>
    </p:spTree>
    <p:extLst>
      <p:ext uri="{BB962C8B-B14F-4D97-AF65-F5344CB8AC3E}">
        <p14:creationId xmlns:p14="http://schemas.microsoft.com/office/powerpoint/2010/main" val="251138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D6A3C07-4395-7243-A142-7D0973524319}" type="datetimeFigureOut">
              <a:rPr lang="fr-FR" smtClean="0"/>
              <a:t>30/11/15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7C71D60-9294-FA49-8837-91A698B955C2}" type="slidenum">
              <a:rPr lang="fr-FR" smtClean="0"/>
              <a:t>‹#›</a:t>
            </a:fld>
            <a:endParaRPr lang="fr-FR"/>
          </a:p>
        </p:txBody>
      </p:sp>
    </p:spTree>
    <p:extLst>
      <p:ext uri="{BB962C8B-B14F-4D97-AF65-F5344CB8AC3E}">
        <p14:creationId xmlns:p14="http://schemas.microsoft.com/office/powerpoint/2010/main" val="1800667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D6A3C07-4395-7243-A142-7D0973524319}" type="datetimeFigureOut">
              <a:rPr lang="fr-FR" smtClean="0"/>
              <a:t>30/11/15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7C71D60-9294-FA49-8837-91A698B955C2}" type="slidenum">
              <a:rPr lang="fr-FR" smtClean="0"/>
              <a:t>‹#›</a:t>
            </a:fld>
            <a:endParaRPr lang="fr-FR"/>
          </a:p>
        </p:txBody>
      </p:sp>
    </p:spTree>
    <p:extLst>
      <p:ext uri="{BB962C8B-B14F-4D97-AF65-F5344CB8AC3E}">
        <p14:creationId xmlns:p14="http://schemas.microsoft.com/office/powerpoint/2010/main" val="424601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D6A3C07-4395-7243-A142-7D0973524319}" type="datetimeFigureOut">
              <a:rPr lang="fr-FR" smtClean="0"/>
              <a:t>30/11/15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7C71D60-9294-FA49-8837-91A698B955C2}" type="slidenum">
              <a:rPr lang="fr-FR" smtClean="0"/>
              <a:t>‹#›</a:t>
            </a:fld>
            <a:endParaRPr lang="fr-FR"/>
          </a:p>
        </p:txBody>
      </p:sp>
    </p:spTree>
    <p:extLst>
      <p:ext uri="{BB962C8B-B14F-4D97-AF65-F5344CB8AC3E}">
        <p14:creationId xmlns:p14="http://schemas.microsoft.com/office/powerpoint/2010/main" val="3192112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D6A3C07-4395-7243-A142-7D0973524319}" type="datetimeFigureOut">
              <a:rPr lang="fr-FR" smtClean="0"/>
              <a:t>30/11/15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7C71D60-9294-FA49-8837-91A698B955C2}" type="slidenum">
              <a:rPr lang="fr-FR" smtClean="0"/>
              <a:t>‹#›</a:t>
            </a:fld>
            <a:endParaRPr lang="fr-FR"/>
          </a:p>
        </p:txBody>
      </p:sp>
    </p:spTree>
    <p:extLst>
      <p:ext uri="{BB962C8B-B14F-4D97-AF65-F5344CB8AC3E}">
        <p14:creationId xmlns:p14="http://schemas.microsoft.com/office/powerpoint/2010/main" val="1783413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5D6A3C07-4395-7243-A142-7D0973524319}" type="datetimeFigureOut">
              <a:rPr lang="fr-FR" smtClean="0"/>
              <a:t>30/11/15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7C71D60-9294-FA49-8837-91A698B955C2}" type="slidenum">
              <a:rPr lang="fr-FR" smtClean="0"/>
              <a:t>‹#›</a:t>
            </a:fld>
            <a:endParaRPr lang="fr-FR"/>
          </a:p>
        </p:txBody>
      </p:sp>
    </p:spTree>
    <p:extLst>
      <p:ext uri="{BB962C8B-B14F-4D97-AF65-F5344CB8AC3E}">
        <p14:creationId xmlns:p14="http://schemas.microsoft.com/office/powerpoint/2010/main" val="3136773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D6A3C07-4395-7243-A142-7D0973524319}" type="datetimeFigureOut">
              <a:rPr lang="fr-FR" smtClean="0"/>
              <a:t>30/11/15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7C71D60-9294-FA49-8837-91A698B955C2}" type="slidenum">
              <a:rPr lang="fr-FR" smtClean="0"/>
              <a:t>‹#›</a:t>
            </a:fld>
            <a:endParaRPr lang="fr-FR"/>
          </a:p>
        </p:txBody>
      </p:sp>
    </p:spTree>
    <p:extLst>
      <p:ext uri="{BB962C8B-B14F-4D97-AF65-F5344CB8AC3E}">
        <p14:creationId xmlns:p14="http://schemas.microsoft.com/office/powerpoint/2010/main" val="761232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D6A3C07-4395-7243-A142-7D0973524319}" type="datetimeFigureOut">
              <a:rPr lang="fr-FR" smtClean="0"/>
              <a:t>30/11/15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7C71D60-9294-FA49-8837-91A698B955C2}" type="slidenum">
              <a:rPr lang="fr-FR" smtClean="0"/>
              <a:t>‹#›</a:t>
            </a:fld>
            <a:endParaRPr lang="fr-FR"/>
          </a:p>
        </p:txBody>
      </p:sp>
    </p:spTree>
    <p:extLst>
      <p:ext uri="{BB962C8B-B14F-4D97-AF65-F5344CB8AC3E}">
        <p14:creationId xmlns:p14="http://schemas.microsoft.com/office/powerpoint/2010/main" val="3883043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D6A3C07-4395-7243-A142-7D0973524319}" type="datetimeFigureOut">
              <a:rPr lang="fr-FR" smtClean="0"/>
              <a:t>30/11/15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7C71D60-9294-FA49-8837-91A698B955C2}" type="slidenum">
              <a:rPr lang="fr-FR" smtClean="0"/>
              <a:t>‹#›</a:t>
            </a:fld>
            <a:endParaRPr lang="fr-FR"/>
          </a:p>
        </p:txBody>
      </p:sp>
    </p:spTree>
    <p:extLst>
      <p:ext uri="{BB962C8B-B14F-4D97-AF65-F5344CB8AC3E}">
        <p14:creationId xmlns:p14="http://schemas.microsoft.com/office/powerpoint/2010/main" val="447151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D6A3C07-4395-7243-A142-7D0973524319}" type="datetimeFigureOut">
              <a:rPr lang="fr-FR" smtClean="0"/>
              <a:t>30/11/15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7C71D60-9294-FA49-8837-91A698B955C2}" type="slidenum">
              <a:rPr lang="fr-FR" smtClean="0"/>
              <a:t>‹#›</a:t>
            </a:fld>
            <a:endParaRPr lang="fr-FR"/>
          </a:p>
        </p:txBody>
      </p:sp>
    </p:spTree>
    <p:extLst>
      <p:ext uri="{BB962C8B-B14F-4D97-AF65-F5344CB8AC3E}">
        <p14:creationId xmlns:p14="http://schemas.microsoft.com/office/powerpoint/2010/main" val="2441648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D6A3C07-4395-7243-A142-7D0973524319}" type="datetimeFigureOut">
              <a:rPr lang="fr-FR" smtClean="0"/>
              <a:t>30/11/15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7C71D60-9294-FA49-8837-91A698B955C2}" type="slidenum">
              <a:rPr lang="fr-FR" smtClean="0"/>
              <a:t>‹#›</a:t>
            </a:fld>
            <a:endParaRPr lang="fr-FR"/>
          </a:p>
        </p:txBody>
      </p:sp>
    </p:spTree>
    <p:extLst>
      <p:ext uri="{BB962C8B-B14F-4D97-AF65-F5344CB8AC3E}">
        <p14:creationId xmlns:p14="http://schemas.microsoft.com/office/powerpoint/2010/main" val="18403981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6A3C07-4395-7243-A142-7D0973524319}" type="datetimeFigureOut">
              <a:rPr lang="fr-FR" smtClean="0"/>
              <a:t>30/11/15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71D60-9294-FA49-8837-91A698B955C2}" type="slidenum">
              <a:rPr lang="fr-FR" smtClean="0"/>
              <a:t>‹#›</a:t>
            </a:fld>
            <a:endParaRPr lang="fr-FR"/>
          </a:p>
        </p:txBody>
      </p:sp>
    </p:spTree>
    <p:extLst>
      <p:ext uri="{BB962C8B-B14F-4D97-AF65-F5344CB8AC3E}">
        <p14:creationId xmlns:p14="http://schemas.microsoft.com/office/powerpoint/2010/main" val="2170271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 Id="rId6"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Géographie(s) de la culture</a:t>
            </a:r>
            <a:br>
              <a:rPr lang="fr-FR" dirty="0" smtClean="0"/>
            </a:br>
            <a:r>
              <a:rPr lang="fr-FR" dirty="0" smtClean="0"/>
              <a:t>Les lieux de la culture</a:t>
            </a:r>
            <a:endParaRPr lang="fr-FR" dirty="0"/>
          </a:p>
        </p:txBody>
      </p:sp>
      <p:sp>
        <p:nvSpPr>
          <p:cNvPr id="3" name="Sous-titre 2"/>
          <p:cNvSpPr>
            <a:spLocks noGrp="1"/>
          </p:cNvSpPr>
          <p:nvPr>
            <p:ph type="subTitle" idx="1"/>
          </p:nvPr>
        </p:nvSpPr>
        <p:spPr/>
        <p:txBody>
          <a:bodyPr/>
          <a:lstStyle/>
          <a:p>
            <a:r>
              <a:rPr lang="fr-FR" dirty="0" smtClean="0"/>
              <a:t>Licence 3 Médiation culturelle</a:t>
            </a:r>
          </a:p>
          <a:p>
            <a:r>
              <a:rPr lang="fr-FR" dirty="0" smtClean="0"/>
              <a:t>Paris III 2015-2016</a:t>
            </a:r>
            <a:endParaRPr lang="fr-FR" dirty="0"/>
          </a:p>
        </p:txBody>
      </p:sp>
    </p:spTree>
    <p:extLst>
      <p:ext uri="{BB962C8B-B14F-4D97-AF65-F5344CB8AC3E}">
        <p14:creationId xmlns:p14="http://schemas.microsoft.com/office/powerpoint/2010/main" val="641670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L’Etat, la nation</a:t>
            </a:r>
            <a:endParaRPr lang="fr-FR" dirty="0"/>
          </a:p>
        </p:txBody>
      </p:sp>
      <p:sp>
        <p:nvSpPr>
          <p:cNvPr id="3" name="Espace réservé du contenu 2"/>
          <p:cNvSpPr>
            <a:spLocks noGrp="1"/>
          </p:cNvSpPr>
          <p:nvPr>
            <p:ph idx="1"/>
          </p:nvPr>
        </p:nvSpPr>
        <p:spPr/>
        <p:txBody>
          <a:bodyPr>
            <a:normAutofit fontScale="85000" lnSpcReduction="10000"/>
          </a:bodyPr>
          <a:lstStyle/>
          <a:p>
            <a:pPr marL="0" indent="0">
              <a:buNone/>
            </a:pPr>
            <a:r>
              <a:rPr lang="fr-FR" dirty="0" smtClean="0"/>
              <a:t>1. Identité et construction nationales en Europe depuis le 19</a:t>
            </a:r>
            <a:r>
              <a:rPr lang="fr-FR" baseline="30000" dirty="0" smtClean="0"/>
              <a:t>e</a:t>
            </a:r>
            <a:r>
              <a:rPr lang="fr-FR" dirty="0" smtClean="0"/>
              <a:t> siècle</a:t>
            </a:r>
          </a:p>
          <a:p>
            <a:r>
              <a:rPr lang="fr-FR" dirty="0" smtClean="0"/>
              <a:t>Une construction imaginée</a:t>
            </a:r>
          </a:p>
          <a:p>
            <a:r>
              <a:rPr lang="fr-FR" dirty="0" smtClean="0"/>
              <a:t>Le processus de création identitaire</a:t>
            </a:r>
          </a:p>
          <a:p>
            <a:pPr marL="0" indent="0">
              <a:buNone/>
            </a:pPr>
            <a:r>
              <a:rPr lang="fr-FR" dirty="0" smtClean="0"/>
              <a:t>2. Une identité culturelle nationale – l’exemple français</a:t>
            </a:r>
          </a:p>
          <a:p>
            <a:r>
              <a:rPr lang="fr-FR" dirty="0" smtClean="0"/>
              <a:t>Une identité construite par l’Histoire</a:t>
            </a:r>
          </a:p>
          <a:p>
            <a:r>
              <a:rPr lang="fr-FR" dirty="0" smtClean="0"/>
              <a:t>L’éclatement de la mémoire nationale</a:t>
            </a:r>
          </a:p>
          <a:p>
            <a:pPr marL="0" indent="0">
              <a:buNone/>
            </a:pPr>
            <a:r>
              <a:rPr lang="fr-FR" dirty="0" smtClean="0"/>
              <a:t>3. La fin des identités nationales?</a:t>
            </a:r>
          </a:p>
          <a:p>
            <a:r>
              <a:rPr lang="fr-FR" dirty="0" smtClean="0"/>
              <a:t>La remise en cause de l’identité nationale</a:t>
            </a:r>
          </a:p>
          <a:p>
            <a:r>
              <a:rPr lang="fr-FR" dirty="0" smtClean="0"/>
              <a:t>La persistance des Etats-nations</a:t>
            </a:r>
          </a:p>
          <a:p>
            <a:endParaRPr lang="fr-FR" dirty="0" smtClean="0"/>
          </a:p>
          <a:p>
            <a:endParaRPr lang="fr-FR" dirty="0" smtClean="0"/>
          </a:p>
          <a:p>
            <a:endParaRPr lang="fr-FR" dirty="0" smtClean="0"/>
          </a:p>
        </p:txBody>
      </p:sp>
    </p:spTree>
    <p:extLst>
      <p:ext uri="{BB962C8B-B14F-4D97-AF65-F5344CB8AC3E}">
        <p14:creationId xmlns:p14="http://schemas.microsoft.com/office/powerpoint/2010/main" val="11084557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7" name="Espace réservé du contenu 6" descr="images.jpg"/>
          <p:cNvPicPr>
            <a:picLocks noGrp="1" noChangeAspect="1"/>
          </p:cNvPicPr>
          <p:nvPr>
            <p:ph idx="1"/>
          </p:nvPr>
        </p:nvPicPr>
        <p:blipFill>
          <a:blip r:embed="rId2">
            <a:extLst>
              <a:ext uri="{28A0092B-C50C-407E-A947-70E740481C1C}">
                <a14:useLocalDpi xmlns:a14="http://schemas.microsoft.com/office/drawing/2010/main" val="0"/>
              </a:ext>
            </a:extLst>
          </a:blip>
          <a:srcRect l="-40915" r="-40915"/>
          <a:stretch>
            <a:fillRect/>
          </a:stretch>
        </p:blipFill>
        <p:spPr>
          <a:xfrm>
            <a:off x="-746880" y="274638"/>
            <a:ext cx="4258884" cy="2342222"/>
          </a:xfrm>
        </p:spPr>
      </p:pic>
      <p:pic>
        <p:nvPicPr>
          <p:cNvPr id="8" name="Image 7" descr="images-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938" y="3546530"/>
            <a:ext cx="2717800" cy="2997200"/>
          </a:xfrm>
          <a:prstGeom prst="rect">
            <a:avLst/>
          </a:prstGeom>
        </p:spPr>
      </p:pic>
      <p:pic>
        <p:nvPicPr>
          <p:cNvPr id="9" name="Image 8" descr="ob_d75909_titr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07232"/>
            <a:ext cx="3925632" cy="2950767"/>
          </a:xfrm>
          <a:prstGeom prst="rect">
            <a:avLst/>
          </a:prstGeom>
        </p:spPr>
      </p:pic>
      <p:pic>
        <p:nvPicPr>
          <p:cNvPr id="10" name="Image 9" descr="ob_efc115_presse-papier6-borde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5257" y="23769"/>
            <a:ext cx="3708743" cy="2787738"/>
          </a:xfrm>
          <a:prstGeom prst="rect">
            <a:avLst/>
          </a:prstGeom>
        </p:spPr>
      </p:pic>
      <p:pic>
        <p:nvPicPr>
          <p:cNvPr id="11" name="Image 10" descr="images-2.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43261" y="1457961"/>
            <a:ext cx="2486659" cy="2486659"/>
          </a:xfrm>
          <a:prstGeom prst="rect">
            <a:avLst/>
          </a:prstGeom>
        </p:spPr>
      </p:pic>
    </p:spTree>
    <p:extLst>
      <p:ext uri="{BB962C8B-B14F-4D97-AF65-F5344CB8AC3E}">
        <p14:creationId xmlns:p14="http://schemas.microsoft.com/office/powerpoint/2010/main" val="398467681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2_911hh.jpg"/>
          <p:cNvPicPr>
            <a:picLocks noGrp="1" noChangeAspect="1"/>
          </p:cNvPicPr>
          <p:nvPr>
            <p:ph idx="1"/>
          </p:nvPr>
        </p:nvPicPr>
        <p:blipFill>
          <a:blip r:embed="rId2">
            <a:extLst>
              <a:ext uri="{28A0092B-C50C-407E-A947-70E740481C1C}">
                <a14:useLocalDpi xmlns:a14="http://schemas.microsoft.com/office/drawing/2010/main" val="0"/>
              </a:ext>
            </a:extLst>
          </a:blip>
          <a:srcRect l="-14095" r="-14095"/>
          <a:stretch>
            <a:fillRect/>
          </a:stretch>
        </p:blipFill>
        <p:spPr>
          <a:xfrm>
            <a:off x="-223611" y="1286787"/>
            <a:ext cx="3769875" cy="2073286"/>
          </a:xfrm>
        </p:spPr>
      </p:pic>
      <p:pic>
        <p:nvPicPr>
          <p:cNvPr id="6" name="Image 5" descr="world-fla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8096" y="1417638"/>
            <a:ext cx="5084776" cy="4639858"/>
          </a:xfrm>
          <a:prstGeom prst="rect">
            <a:avLst/>
          </a:prstGeom>
        </p:spPr>
      </p:pic>
      <p:pic>
        <p:nvPicPr>
          <p:cNvPr id="7" name="Image 6" descr="40029a39-b535-41d8-9f20-b2dd1064265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291386"/>
            <a:ext cx="3364826" cy="2566614"/>
          </a:xfrm>
          <a:prstGeom prst="rect">
            <a:avLst/>
          </a:prstGeom>
        </p:spPr>
      </p:pic>
    </p:spTree>
    <p:extLst>
      <p:ext uri="{BB962C8B-B14F-4D97-AF65-F5344CB8AC3E}">
        <p14:creationId xmlns:p14="http://schemas.microsoft.com/office/powerpoint/2010/main" val="3322289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Mario </a:t>
            </a:r>
            <a:r>
              <a:rPr lang="fr-FR" dirty="0" err="1" smtClean="0"/>
              <a:t>Boetti</a:t>
            </a:r>
            <a:r>
              <a:rPr lang="fr-FR" dirty="0" smtClean="0"/>
              <a:t> « Mappa » (1971-1972)</a:t>
            </a:r>
            <a:endParaRPr lang="fr-FR" dirty="0"/>
          </a:p>
        </p:txBody>
      </p:sp>
      <p:pic>
        <p:nvPicPr>
          <p:cNvPr id="4" name="Espace réservé du contenu 3" descr="1796a881036d8897.jpg"/>
          <p:cNvPicPr>
            <a:picLocks noGrp="1" noChangeAspect="1"/>
          </p:cNvPicPr>
          <p:nvPr>
            <p:ph idx="1"/>
          </p:nvPr>
        </p:nvPicPr>
        <p:blipFill>
          <a:blip r:embed="rId3">
            <a:extLst>
              <a:ext uri="{28A0092B-C50C-407E-A947-70E740481C1C}">
                <a14:useLocalDpi xmlns:a14="http://schemas.microsoft.com/office/drawing/2010/main" val="0"/>
              </a:ext>
            </a:extLst>
          </a:blip>
          <a:srcRect t="74" b="74"/>
          <a:stretch>
            <a:fillRect/>
          </a:stretch>
        </p:blipFill>
        <p:spPr/>
      </p:pic>
    </p:spTree>
    <p:extLst>
      <p:ext uri="{BB962C8B-B14F-4D97-AF65-F5344CB8AC3E}">
        <p14:creationId xmlns:p14="http://schemas.microsoft.com/office/powerpoint/2010/main" val="1110294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1. Identité et construction nationales en Europe depuis le 19</a:t>
            </a:r>
            <a:r>
              <a:rPr lang="fr-FR" baseline="30000" dirty="0" smtClean="0"/>
              <a:t>e</a:t>
            </a:r>
            <a:r>
              <a:rPr lang="fr-FR" dirty="0" smtClean="0"/>
              <a:t> siècle</a:t>
            </a:r>
            <a:br>
              <a:rPr lang="fr-FR" dirty="0" smtClean="0"/>
            </a:br>
            <a:endParaRPr lang="fr-FR" dirty="0"/>
          </a:p>
        </p:txBody>
      </p:sp>
      <p:sp>
        <p:nvSpPr>
          <p:cNvPr id="3" name="Espace réservé du contenu 2"/>
          <p:cNvSpPr>
            <a:spLocks noGrp="1"/>
          </p:cNvSpPr>
          <p:nvPr>
            <p:ph idx="1"/>
          </p:nvPr>
        </p:nvSpPr>
        <p:spPr/>
        <p:txBody>
          <a:bodyPr>
            <a:normAutofit fontScale="85000" lnSpcReduction="10000"/>
          </a:bodyPr>
          <a:lstStyle/>
          <a:p>
            <a:pPr algn="just"/>
            <a:r>
              <a:rPr lang="fr-FR" dirty="0" smtClean="0"/>
              <a:t>Une construction imaginée</a:t>
            </a:r>
          </a:p>
          <a:p>
            <a:pPr marL="0" indent="0" algn="just">
              <a:buNone/>
            </a:pPr>
            <a:r>
              <a:rPr lang="en-GB" dirty="0" err="1"/>
              <a:t>Cf</a:t>
            </a:r>
            <a:r>
              <a:rPr lang="en-GB" dirty="0"/>
              <a:t> Benedict Anderson </a:t>
            </a:r>
            <a:r>
              <a:rPr lang="en-GB" i="1" dirty="0" err="1"/>
              <a:t>l’Imaginaire</a:t>
            </a:r>
            <a:r>
              <a:rPr lang="en-GB" i="1" dirty="0"/>
              <a:t> national. </a:t>
            </a:r>
            <a:r>
              <a:rPr lang="fr-FR" i="1" dirty="0"/>
              <a:t>Réflexions sur l’origine et l’essor du nationalisme</a:t>
            </a:r>
            <a:r>
              <a:rPr lang="fr-FR" dirty="0"/>
              <a:t> (1983, trad. </a:t>
            </a:r>
            <a:r>
              <a:rPr lang="fr-FR" dirty="0" smtClean="0"/>
              <a:t>française </a:t>
            </a:r>
            <a:r>
              <a:rPr lang="fr-FR" dirty="0"/>
              <a:t>1991, </a:t>
            </a:r>
            <a:r>
              <a:rPr lang="fr-FR" dirty="0" err="1" smtClean="0"/>
              <a:t>rééd</a:t>
            </a:r>
            <a:r>
              <a:rPr lang="fr-FR" dirty="0" smtClean="0"/>
              <a:t>. </a:t>
            </a:r>
            <a:r>
              <a:rPr lang="fr-FR" dirty="0"/>
              <a:t>1996 La Découverte) </a:t>
            </a:r>
            <a:r>
              <a:rPr lang="fr-FR" dirty="0" smtClean="0"/>
              <a:t>:</a:t>
            </a:r>
            <a:endParaRPr lang="fr-FR" dirty="0"/>
          </a:p>
          <a:p>
            <a:pPr marL="0" indent="0" algn="just">
              <a:buNone/>
            </a:pPr>
            <a:r>
              <a:rPr lang="fr-FR" dirty="0"/>
              <a:t>« Mon </a:t>
            </a:r>
            <a:r>
              <a:rPr lang="fr-FR" dirty="0" smtClean="0"/>
              <a:t>point </a:t>
            </a:r>
            <a:r>
              <a:rPr lang="fr-FR" dirty="0"/>
              <a:t>de départ est que la nationalité ou l’état de </a:t>
            </a:r>
            <a:r>
              <a:rPr lang="fr-FR" dirty="0" smtClean="0"/>
              <a:t>nation </a:t>
            </a:r>
            <a:r>
              <a:rPr lang="fr-FR" dirty="0"/>
              <a:t>(…) aussi bien que le nationalisme, </a:t>
            </a:r>
            <a:r>
              <a:rPr lang="fr-FR" dirty="0" smtClean="0"/>
              <a:t>sont </a:t>
            </a:r>
            <a:r>
              <a:rPr lang="fr-FR" dirty="0"/>
              <a:t>des artefacts culturels d’un type bien </a:t>
            </a:r>
            <a:r>
              <a:rPr lang="fr-FR" dirty="0" smtClean="0"/>
              <a:t>particulier. </a:t>
            </a:r>
            <a:r>
              <a:rPr lang="fr-FR" dirty="0"/>
              <a:t>(…) </a:t>
            </a:r>
            <a:r>
              <a:rPr lang="fr-FR" dirty="0" smtClean="0"/>
              <a:t>Dans </a:t>
            </a:r>
            <a:r>
              <a:rPr lang="fr-FR" dirty="0"/>
              <a:t>un esprit </a:t>
            </a:r>
            <a:r>
              <a:rPr lang="fr-FR" dirty="0" smtClean="0"/>
              <a:t>anthropologique, </a:t>
            </a:r>
            <a:r>
              <a:rPr lang="fr-FR" dirty="0"/>
              <a:t>je proposerai de la nation la </a:t>
            </a:r>
            <a:r>
              <a:rPr lang="fr-FR" dirty="0" smtClean="0"/>
              <a:t>définition </a:t>
            </a:r>
            <a:r>
              <a:rPr lang="fr-FR" dirty="0"/>
              <a:t>suivante : une communauté </a:t>
            </a:r>
            <a:r>
              <a:rPr lang="fr-FR" dirty="0" smtClean="0"/>
              <a:t>politique </a:t>
            </a:r>
            <a:r>
              <a:rPr lang="fr-FR" dirty="0"/>
              <a:t>imaginaire, et imaginée </a:t>
            </a:r>
            <a:r>
              <a:rPr lang="fr-FR" dirty="0" smtClean="0"/>
              <a:t>comme intrinsèquement </a:t>
            </a:r>
            <a:r>
              <a:rPr lang="fr-FR" dirty="0"/>
              <a:t>limitée et souveraine</a:t>
            </a:r>
            <a:r>
              <a:rPr lang="fr-FR" dirty="0" smtClean="0"/>
              <a:t>. »</a:t>
            </a:r>
            <a:endParaRPr lang="fr-FR" dirty="0"/>
          </a:p>
          <a:p>
            <a:pPr marL="0" indent="0" algn="just">
              <a:buNone/>
            </a:pPr>
            <a:endParaRPr lang="fr-FR" dirty="0"/>
          </a:p>
        </p:txBody>
      </p:sp>
    </p:spTree>
    <p:extLst>
      <p:ext uri="{BB962C8B-B14F-4D97-AF65-F5344CB8AC3E}">
        <p14:creationId xmlns:p14="http://schemas.microsoft.com/office/powerpoint/2010/main" val="518199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85000" lnSpcReduction="20000"/>
          </a:bodyPr>
          <a:lstStyle/>
          <a:p>
            <a:pPr algn="just"/>
            <a:r>
              <a:rPr lang="fr-FR" dirty="0" smtClean="0"/>
              <a:t>Le processus de création identitaire</a:t>
            </a:r>
          </a:p>
          <a:p>
            <a:pPr marL="0" indent="0" algn="just">
              <a:buNone/>
            </a:pPr>
            <a:r>
              <a:rPr lang="fr-FR" dirty="0" err="1"/>
              <a:t>Cf</a:t>
            </a:r>
            <a:r>
              <a:rPr lang="fr-FR" dirty="0"/>
              <a:t> Anne-Marie </a:t>
            </a:r>
            <a:r>
              <a:rPr lang="fr-FR" dirty="0" err="1"/>
              <a:t>Thiesse</a:t>
            </a:r>
            <a:r>
              <a:rPr lang="fr-FR" dirty="0"/>
              <a:t> </a:t>
            </a:r>
            <a:r>
              <a:rPr lang="fr-FR" i="1" dirty="0"/>
              <a:t>la Création des identités nationales, Europe XVIIIe-XXe siècles</a:t>
            </a:r>
            <a:r>
              <a:rPr lang="fr-FR" dirty="0"/>
              <a:t> (Seuil 1999, </a:t>
            </a:r>
            <a:r>
              <a:rPr lang="fr-FR" dirty="0" err="1"/>
              <a:t>nouv</a:t>
            </a:r>
            <a:r>
              <a:rPr lang="fr-FR" dirty="0"/>
              <a:t> éd. 2001</a:t>
            </a:r>
            <a:r>
              <a:rPr lang="fr-FR" dirty="0" smtClean="0"/>
              <a:t>) :</a:t>
            </a:r>
          </a:p>
          <a:p>
            <a:pPr marL="0" indent="0" algn="just">
              <a:buNone/>
            </a:pPr>
            <a:r>
              <a:rPr lang="fr-FR" dirty="0" smtClean="0"/>
              <a:t>« </a:t>
            </a:r>
            <a:r>
              <a:rPr lang="fr-FR" dirty="0"/>
              <a:t>Les </a:t>
            </a:r>
            <a:r>
              <a:rPr lang="fr-FR" dirty="0" smtClean="0"/>
              <a:t>nations </a:t>
            </a:r>
            <a:r>
              <a:rPr lang="fr-FR" dirty="0"/>
              <a:t>modernes ont été construites autrement que ne le racontent leurs histoires officielles. Leurs origines ne se perdent pas </a:t>
            </a:r>
            <a:r>
              <a:rPr lang="fr-FR" dirty="0" smtClean="0"/>
              <a:t>dans </a:t>
            </a:r>
            <a:r>
              <a:rPr lang="fr-FR" dirty="0"/>
              <a:t>la nuit des </a:t>
            </a:r>
            <a:r>
              <a:rPr lang="fr-FR" dirty="0" smtClean="0"/>
              <a:t>temps </a:t>
            </a:r>
            <a:r>
              <a:rPr lang="fr-FR" dirty="0"/>
              <a:t>(…) La véritable naissance d’une </a:t>
            </a:r>
            <a:r>
              <a:rPr lang="fr-FR" dirty="0" smtClean="0"/>
              <a:t>nation, </a:t>
            </a:r>
            <a:r>
              <a:rPr lang="fr-FR" dirty="0"/>
              <a:t>c’est le moment où une poignée d’individus déclare qu’elle existe et entreprend de le prouver</a:t>
            </a:r>
            <a:r>
              <a:rPr lang="fr-FR" dirty="0" smtClean="0"/>
              <a:t>. (…) Tout le processus de formation identitaire a consisté à déterminer le patrimoine de chaque nation et à en diffuser le culte. »</a:t>
            </a:r>
            <a:endParaRPr lang="fr-FR" dirty="0"/>
          </a:p>
          <a:p>
            <a:pPr marL="0" indent="0" algn="just">
              <a:buNone/>
            </a:pPr>
            <a:endParaRPr lang="fr-FR" dirty="0"/>
          </a:p>
        </p:txBody>
      </p:sp>
    </p:spTree>
    <p:extLst>
      <p:ext uri="{BB962C8B-B14F-4D97-AF65-F5344CB8AC3E}">
        <p14:creationId xmlns:p14="http://schemas.microsoft.com/office/powerpoint/2010/main" val="2053449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2. Une identité culturelle nationale – l’exemple français</a:t>
            </a:r>
            <a:br>
              <a:rPr lang="fr-FR" dirty="0" smtClean="0"/>
            </a:br>
            <a:endParaRPr lang="fr-FR" dirty="0"/>
          </a:p>
        </p:txBody>
      </p:sp>
      <p:sp>
        <p:nvSpPr>
          <p:cNvPr id="3" name="Espace réservé du contenu 2"/>
          <p:cNvSpPr>
            <a:spLocks noGrp="1"/>
          </p:cNvSpPr>
          <p:nvPr>
            <p:ph idx="1"/>
          </p:nvPr>
        </p:nvSpPr>
        <p:spPr/>
        <p:txBody>
          <a:bodyPr>
            <a:normAutofit fontScale="77500" lnSpcReduction="20000"/>
          </a:bodyPr>
          <a:lstStyle/>
          <a:p>
            <a:pPr algn="just"/>
            <a:r>
              <a:rPr lang="fr-FR" dirty="0" smtClean="0"/>
              <a:t>Une identité construite par l’Histoire</a:t>
            </a:r>
          </a:p>
          <a:p>
            <a:pPr marL="0" indent="0" algn="just">
              <a:buNone/>
            </a:pPr>
            <a:r>
              <a:rPr lang="fr-FR" dirty="0" err="1" smtClean="0"/>
              <a:t>Cf</a:t>
            </a:r>
            <a:r>
              <a:rPr lang="fr-FR" dirty="0" smtClean="0"/>
              <a:t> P. Nora, éditeur des </a:t>
            </a:r>
            <a:r>
              <a:rPr lang="fr-FR" i="1" dirty="0" smtClean="0"/>
              <a:t>Lieux de Mémoire </a:t>
            </a:r>
            <a:r>
              <a:rPr lang="fr-FR" dirty="0" smtClean="0"/>
              <a:t>:</a:t>
            </a:r>
          </a:p>
          <a:p>
            <a:pPr marL="0" indent="0" algn="just">
              <a:buNone/>
            </a:pPr>
            <a:r>
              <a:rPr lang="fr-FR" dirty="0" smtClean="0"/>
              <a:t>« L’ensemble </a:t>
            </a:r>
            <a:r>
              <a:rPr lang="fr-FR" dirty="0"/>
              <a:t>du système mythologico-</a:t>
            </a:r>
            <a:r>
              <a:rPr lang="fr-FR" dirty="0" smtClean="0"/>
              <a:t>politique français </a:t>
            </a:r>
            <a:r>
              <a:rPr lang="fr-FR" dirty="0"/>
              <a:t>repose sur une </a:t>
            </a:r>
            <a:r>
              <a:rPr lang="fr-FR" dirty="0" smtClean="0"/>
              <a:t>dizaine d’oppositions extr</a:t>
            </a:r>
            <a:r>
              <a:rPr lang="fr-FR" dirty="0" smtClean="0"/>
              <a:t>êmement</a:t>
            </a:r>
            <a:r>
              <a:rPr lang="fr-FR" dirty="0" smtClean="0"/>
              <a:t> </a:t>
            </a:r>
            <a:r>
              <a:rPr lang="fr-FR" dirty="0"/>
              <a:t>violentes. La prépondérance et la permanence de l’Etat expliquent </a:t>
            </a:r>
            <a:r>
              <a:rPr lang="fr-FR" dirty="0" smtClean="0"/>
              <a:t>probablement </a:t>
            </a:r>
            <a:r>
              <a:rPr lang="fr-FR" dirty="0"/>
              <a:t>cette importance de l’histoire </a:t>
            </a:r>
            <a:r>
              <a:rPr lang="fr-FR" dirty="0" smtClean="0"/>
              <a:t>politique en France. Il </a:t>
            </a:r>
            <a:r>
              <a:rPr lang="fr-FR" dirty="0"/>
              <a:t>s’agit de montrer </a:t>
            </a:r>
            <a:r>
              <a:rPr lang="fr-FR" dirty="0" smtClean="0"/>
              <a:t>comment </a:t>
            </a:r>
            <a:r>
              <a:rPr lang="fr-FR" dirty="0"/>
              <a:t>ces coupures archétypiques s’organisent et se pensent elles-</a:t>
            </a:r>
            <a:r>
              <a:rPr lang="fr-FR" dirty="0" smtClean="0"/>
              <a:t>m</a:t>
            </a:r>
            <a:r>
              <a:rPr lang="fr-FR" dirty="0" smtClean="0"/>
              <a:t>êmes</a:t>
            </a:r>
            <a:r>
              <a:rPr lang="fr-FR" dirty="0" smtClean="0"/>
              <a:t> dans </a:t>
            </a:r>
            <a:r>
              <a:rPr lang="fr-FR" dirty="0"/>
              <a:t>la durée, ce que chacune comporte de </a:t>
            </a:r>
            <a:r>
              <a:rPr lang="fr-FR" dirty="0" smtClean="0"/>
              <a:t>sédimentations </a:t>
            </a:r>
            <a:r>
              <a:rPr lang="fr-FR" dirty="0"/>
              <a:t>successives et emporte de notre identité collective. Il existe un réseau articulé de ces objets charriés </a:t>
            </a:r>
            <a:r>
              <a:rPr lang="fr-FR" dirty="0" smtClean="0"/>
              <a:t>jusqu’à nous </a:t>
            </a:r>
            <a:r>
              <a:rPr lang="fr-FR" dirty="0"/>
              <a:t>par le </a:t>
            </a:r>
            <a:r>
              <a:rPr lang="fr-FR" dirty="0" smtClean="0"/>
              <a:t>temps, </a:t>
            </a:r>
            <a:r>
              <a:rPr lang="fr-FR" dirty="0"/>
              <a:t>une </a:t>
            </a:r>
            <a:r>
              <a:rPr lang="fr-FR" dirty="0" smtClean="0"/>
              <a:t>organisation inconsciente </a:t>
            </a:r>
            <a:r>
              <a:rPr lang="fr-FR" dirty="0"/>
              <a:t>de la mémoire collective que l’historien </a:t>
            </a:r>
            <a:r>
              <a:rPr lang="fr-FR" dirty="0" smtClean="0"/>
              <a:t>peut </a:t>
            </a:r>
            <a:r>
              <a:rPr lang="fr-FR" dirty="0"/>
              <a:t>mettre au </a:t>
            </a:r>
            <a:r>
              <a:rPr lang="fr-FR" dirty="0" smtClean="0"/>
              <a:t>jour. » </a:t>
            </a:r>
            <a:endParaRPr lang="fr-FR" dirty="0"/>
          </a:p>
        </p:txBody>
      </p:sp>
    </p:spTree>
    <p:extLst>
      <p:ext uri="{BB962C8B-B14F-4D97-AF65-F5344CB8AC3E}">
        <p14:creationId xmlns:p14="http://schemas.microsoft.com/office/powerpoint/2010/main" val="1811610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70000" lnSpcReduction="20000"/>
          </a:bodyPr>
          <a:lstStyle/>
          <a:p>
            <a:pPr algn="just"/>
            <a:r>
              <a:rPr lang="fr-FR" dirty="0" smtClean="0"/>
              <a:t>L’éclatement de la mémoire nationale</a:t>
            </a:r>
          </a:p>
          <a:p>
            <a:pPr marL="0" indent="0" algn="just">
              <a:buNone/>
            </a:pPr>
            <a:endParaRPr lang="fr-FR" dirty="0" smtClean="0"/>
          </a:p>
          <a:p>
            <a:pPr marL="0" indent="0" algn="just">
              <a:buNone/>
            </a:pPr>
            <a:r>
              <a:rPr lang="fr-FR" dirty="0" smtClean="0"/>
              <a:t>Nous </a:t>
            </a:r>
            <a:r>
              <a:rPr lang="fr-FR" dirty="0"/>
              <a:t>assistons à une résurgence ce que la </a:t>
            </a:r>
            <a:r>
              <a:rPr lang="fr-FR" dirty="0" smtClean="0"/>
              <a:t>construction </a:t>
            </a:r>
            <a:r>
              <a:rPr lang="fr-FR" dirty="0"/>
              <a:t>nationale avait voulu exclure, ces différences </a:t>
            </a:r>
            <a:r>
              <a:rPr lang="fr-FR" dirty="0" smtClean="0"/>
              <a:t>régionales et minoritaires </a:t>
            </a:r>
            <a:r>
              <a:rPr lang="fr-FR" dirty="0"/>
              <a:t>que </a:t>
            </a:r>
            <a:r>
              <a:rPr lang="fr-FR" dirty="0" smtClean="0"/>
              <a:t>la France officielle a toujours refusé de reconna</a:t>
            </a:r>
            <a:r>
              <a:rPr lang="fr-FR" dirty="0" smtClean="0"/>
              <a:t>ître pleinement</a:t>
            </a:r>
            <a:r>
              <a:rPr lang="fr-FR" dirty="0" smtClean="0"/>
              <a:t>. « Depuis </a:t>
            </a:r>
            <a:r>
              <a:rPr lang="fr-FR" dirty="0"/>
              <a:t>la </a:t>
            </a:r>
            <a:r>
              <a:rPr lang="fr-FR" dirty="0" smtClean="0"/>
              <a:t>Révolution française de 1789, </a:t>
            </a:r>
            <a:r>
              <a:rPr lang="fr-FR" dirty="0"/>
              <a:t>les particularismes ont été vus non </a:t>
            </a:r>
            <a:r>
              <a:rPr lang="fr-FR" dirty="0" smtClean="0"/>
              <a:t>seulement comme des </a:t>
            </a:r>
            <a:r>
              <a:rPr lang="fr-FR" dirty="0"/>
              <a:t>entraves à l’esprit national </a:t>
            </a:r>
            <a:r>
              <a:rPr lang="fr-FR" dirty="0" smtClean="0"/>
              <a:t>mais comme </a:t>
            </a:r>
            <a:r>
              <a:rPr lang="fr-FR" dirty="0"/>
              <a:t>des obstacles à la constitution d’un </a:t>
            </a:r>
            <a:r>
              <a:rPr lang="fr-FR" dirty="0" smtClean="0"/>
              <a:t>homme </a:t>
            </a:r>
            <a:r>
              <a:rPr lang="fr-FR" dirty="0"/>
              <a:t>universel. C’est ce qui se renverse </a:t>
            </a:r>
            <a:r>
              <a:rPr lang="fr-FR" dirty="0" smtClean="0"/>
              <a:t>aujourd’hui. Désormais, </a:t>
            </a:r>
            <a:r>
              <a:rPr lang="fr-FR" dirty="0"/>
              <a:t>les particularités ne </a:t>
            </a:r>
            <a:r>
              <a:rPr lang="fr-FR" dirty="0" smtClean="0"/>
              <a:t>nous </a:t>
            </a:r>
            <a:r>
              <a:rPr lang="fr-FR" dirty="0"/>
              <a:t>paraissent plus </a:t>
            </a:r>
            <a:r>
              <a:rPr lang="fr-FR" dirty="0" smtClean="0"/>
              <a:t>comme antithétiques </a:t>
            </a:r>
            <a:r>
              <a:rPr lang="fr-FR" dirty="0"/>
              <a:t>de l’unité </a:t>
            </a:r>
            <a:r>
              <a:rPr lang="fr-FR" dirty="0" smtClean="0"/>
              <a:t>française, mais </a:t>
            </a:r>
            <a:r>
              <a:rPr lang="fr-FR" dirty="0"/>
              <a:t>au contraire </a:t>
            </a:r>
            <a:r>
              <a:rPr lang="fr-FR" dirty="0" smtClean="0"/>
              <a:t>comme </a:t>
            </a:r>
            <a:r>
              <a:rPr lang="fr-FR" dirty="0"/>
              <a:t>un moyen de la découvrir et de l’approfondir. C’est du local, </a:t>
            </a:r>
            <a:r>
              <a:rPr lang="fr-FR" dirty="0" smtClean="0"/>
              <a:t>parfois </a:t>
            </a:r>
            <a:r>
              <a:rPr lang="fr-FR" dirty="0"/>
              <a:t>compris au sens le plus menu du terme, que monte une impérieuse demande de mémoire. D’où la prodigieuse </a:t>
            </a:r>
            <a:r>
              <a:rPr lang="fr-FR" dirty="0" smtClean="0"/>
              <a:t>dissémination </a:t>
            </a:r>
            <a:r>
              <a:rPr lang="fr-FR" dirty="0"/>
              <a:t>des lieux dits de mémoire</a:t>
            </a:r>
            <a:r>
              <a:rPr lang="fr-FR" dirty="0" smtClean="0"/>
              <a:t>. » (P. Nora).</a:t>
            </a:r>
            <a:endParaRPr lang="fr-FR" dirty="0"/>
          </a:p>
          <a:p>
            <a:pPr marL="0" indent="0" algn="just">
              <a:buNone/>
            </a:pPr>
            <a:endParaRPr lang="fr-FR" dirty="0"/>
          </a:p>
        </p:txBody>
      </p:sp>
    </p:spTree>
    <p:extLst>
      <p:ext uri="{BB962C8B-B14F-4D97-AF65-F5344CB8AC3E}">
        <p14:creationId xmlns:p14="http://schemas.microsoft.com/office/powerpoint/2010/main" val="3252076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3. La fin des identités nationales?</a:t>
            </a:r>
            <a:br>
              <a:rPr lang="fr-FR" dirty="0" smtClean="0"/>
            </a:br>
            <a:endParaRPr lang="fr-FR" dirty="0"/>
          </a:p>
        </p:txBody>
      </p:sp>
      <p:sp>
        <p:nvSpPr>
          <p:cNvPr id="3" name="Espace réservé du contenu 2"/>
          <p:cNvSpPr>
            <a:spLocks noGrp="1"/>
          </p:cNvSpPr>
          <p:nvPr>
            <p:ph idx="1"/>
          </p:nvPr>
        </p:nvSpPr>
        <p:spPr/>
        <p:txBody>
          <a:bodyPr>
            <a:normAutofit fontScale="62500" lnSpcReduction="20000"/>
          </a:bodyPr>
          <a:lstStyle/>
          <a:p>
            <a:pPr algn="just"/>
            <a:r>
              <a:rPr lang="fr-FR" dirty="0" smtClean="0"/>
              <a:t>La remise en cause de l’identité nationale</a:t>
            </a:r>
          </a:p>
          <a:p>
            <a:pPr marL="0" indent="0" algn="just">
              <a:buNone/>
            </a:pPr>
            <a:endParaRPr lang="fr-FR" dirty="0" smtClean="0"/>
          </a:p>
          <a:p>
            <a:pPr marL="0" indent="0" algn="just">
              <a:buNone/>
            </a:pPr>
            <a:r>
              <a:rPr lang="fr-FR" dirty="0"/>
              <a:t>L’universalisme abstrait qui a accompagné une certaine globalisation a ignoré les identités, les particularités, les coutumes, les jugeant nuisibles ou risibles ; celles-ci reviennent en force, fabriquant en retour du repli sur soi. La peur de la dissolution dans un grand tout indifférencié saisit les individus et les communautés ; un trouble identitaire naît de la coexistence de différents groupes au sein de sociétés qui se pensaient autrefois comme plus homogènes, de l’intensification des échanges et de la modification des conditions d’interaction par la globalisation. La mise en présence de représentations du monde et de modes de vie différents et concurrents par les médias, le brouillage des rapports entre territoire et culture produisent du relativisme mais aussi un regain dans l’affirmation des particularismes.</a:t>
            </a:r>
            <a:r>
              <a:rPr lang="fr-FR" dirty="0" smtClean="0">
                <a:effectLst/>
              </a:rPr>
              <a:t> L’Etat-nation semble dépassé, débordé de toutes parts, par des mouvements infranationaux comme supranationaux, les uns et les autres largement redevables aux effets de la globalisation.</a:t>
            </a:r>
            <a:endParaRPr lang="fr-FR" dirty="0"/>
          </a:p>
        </p:txBody>
      </p:sp>
    </p:spTree>
    <p:extLst>
      <p:ext uri="{BB962C8B-B14F-4D97-AF65-F5344CB8AC3E}">
        <p14:creationId xmlns:p14="http://schemas.microsoft.com/office/powerpoint/2010/main" val="2314283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70000" lnSpcReduction="20000"/>
          </a:bodyPr>
          <a:lstStyle/>
          <a:p>
            <a:pPr algn="just"/>
            <a:r>
              <a:rPr lang="fr-FR" dirty="0" smtClean="0"/>
              <a:t>La persistance des Etats-nations</a:t>
            </a:r>
          </a:p>
          <a:p>
            <a:pPr marL="0" indent="0" algn="just">
              <a:buNone/>
            </a:pPr>
            <a:r>
              <a:rPr lang="fr-FR" dirty="0" smtClean="0"/>
              <a:t>Même si l’on peut douter que le cadre national soit désormais suffisant ou pertinent pour régler des problèmes qui se posent à une tout autre échelle, les nations demeurent sur le plan imaginaire au moins le cadre de référence principal, comme l’indique la création de nouveaux pays, et donc de nouvelles frontières, à bon rythme depuis la fin du 20e siècle (il y a aujourd’hui plus de deux cents Etats souverains dans le monde). Ceux qui proclament un peu vite la mort de l’Etat-nation tiennent à tort pour négligeables les politiques mises en œuvre par de nombreux gouvernements sur la planète pour contingenter les flux migratoires, vérifier la bonne intégration (linguistique et culturelle) des nouveaux venus, contrôler l’importation de produits culturels étrangers. Par le biais de la diplomatie culturelle, les Etats-nations demeurent des acteurs importants de la globalisation culturelle.</a:t>
            </a:r>
          </a:p>
        </p:txBody>
      </p:sp>
    </p:spTree>
    <p:extLst>
      <p:ext uri="{BB962C8B-B14F-4D97-AF65-F5344CB8AC3E}">
        <p14:creationId xmlns:p14="http://schemas.microsoft.com/office/powerpoint/2010/main" val="2263714059"/>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TotalTime>
  <Words>514</Words>
  <Application>Microsoft Macintosh PowerPoint</Application>
  <PresentationFormat>Présentation à l'écran (4:3)</PresentationFormat>
  <Paragraphs>37</Paragraphs>
  <Slides>11</Slides>
  <Notes>1</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Thème Office</vt:lpstr>
      <vt:lpstr>Géographie(s) de la culture Les lieux de la culture</vt:lpstr>
      <vt:lpstr>L’Etat, la nation</vt:lpstr>
      <vt:lpstr>Présentation PowerPoint</vt:lpstr>
      <vt:lpstr>Présentation PowerPoint</vt:lpstr>
      <vt:lpstr>Mario Boetti « Mappa » (1971-1972)</vt:lpstr>
      <vt:lpstr>1. Identité et construction nationales en Europe depuis le 19e siècle </vt:lpstr>
      <vt:lpstr>Présentation PowerPoint</vt:lpstr>
      <vt:lpstr>2. Une identité culturelle nationale – l’exemple français </vt:lpstr>
      <vt:lpstr>Présentation PowerPoint</vt:lpstr>
      <vt:lpstr>3. La fin des identités nationales? </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Géographie(s) de la culture Les lieux de la culture</dc:title>
  <dc:creator>unversite sorbonne nouvelle</dc:creator>
  <cp:lastModifiedBy>unversite sorbonne nouvelle</cp:lastModifiedBy>
  <cp:revision>6</cp:revision>
  <dcterms:created xsi:type="dcterms:W3CDTF">2015-11-30T08:40:36Z</dcterms:created>
  <dcterms:modified xsi:type="dcterms:W3CDTF">2015-11-30T09:25:29Z</dcterms:modified>
</cp:coreProperties>
</file>