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3" r:id="rId7"/>
    <p:sldId id="262" r:id="rId8"/>
    <p:sldId id="264" r:id="rId9"/>
    <p:sldId id="265" r:id="rId10"/>
    <p:sldId id="266" r:id="rId11"/>
    <p:sldId id="267" r:id="rId12"/>
    <p:sldId id="268" r:id="rId13"/>
    <p:sldId id="269" r:id="rId1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0" d="100"/>
          <a:sy n="90" d="100"/>
        </p:scale>
        <p:origin x="-79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D520A8A-FCFB-F449-8367-74D1F51AE03A}" type="datetimeFigureOut">
              <a:rPr lang="fr-FR" smtClean="0"/>
              <a:t>15/11/15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69487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D520A8A-FCFB-F449-8367-74D1F51AE03A}" type="datetimeFigureOut">
              <a:rPr lang="fr-FR" smtClean="0"/>
              <a:t>15/11/15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388850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D520A8A-FCFB-F449-8367-74D1F51AE03A}" type="datetimeFigureOut">
              <a:rPr lang="fr-FR" smtClean="0"/>
              <a:t>15/11/15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2212393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D520A8A-FCFB-F449-8367-74D1F51AE03A}" type="datetimeFigureOut">
              <a:rPr lang="fr-FR" smtClean="0"/>
              <a:t>15/11/15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1169493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D520A8A-FCFB-F449-8367-74D1F51AE03A}" type="datetimeFigureOut">
              <a:rPr lang="fr-FR" smtClean="0"/>
              <a:t>15/11/15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426894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D520A8A-FCFB-F449-8367-74D1F51AE03A}" type="datetimeFigureOut">
              <a:rPr lang="fr-FR" smtClean="0"/>
              <a:t>15/11/15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259659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D520A8A-FCFB-F449-8367-74D1F51AE03A}" type="datetimeFigureOut">
              <a:rPr lang="fr-FR" smtClean="0"/>
              <a:t>15/11/15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244823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D520A8A-FCFB-F449-8367-74D1F51AE03A}" type="datetimeFigureOut">
              <a:rPr lang="fr-FR" smtClean="0"/>
              <a:t>15/11/15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1162816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D520A8A-FCFB-F449-8367-74D1F51AE03A}" type="datetimeFigureOut">
              <a:rPr lang="fr-FR" smtClean="0"/>
              <a:t>15/11/15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2937954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D520A8A-FCFB-F449-8367-74D1F51AE03A}" type="datetimeFigureOut">
              <a:rPr lang="fr-FR" smtClean="0"/>
              <a:t>15/11/15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949109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D520A8A-FCFB-F449-8367-74D1F51AE03A}" type="datetimeFigureOut">
              <a:rPr lang="fr-FR" smtClean="0"/>
              <a:t>15/11/15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7B72536-BB30-144B-93F0-53B64999857C}" type="slidenum">
              <a:rPr lang="fr-FR" smtClean="0"/>
              <a:t>‹#›</a:t>
            </a:fld>
            <a:endParaRPr lang="fr-FR"/>
          </a:p>
        </p:txBody>
      </p:sp>
    </p:spTree>
    <p:extLst>
      <p:ext uri="{BB962C8B-B14F-4D97-AF65-F5344CB8AC3E}">
        <p14:creationId xmlns:p14="http://schemas.microsoft.com/office/powerpoint/2010/main" val="41703284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520A8A-FCFB-F449-8367-74D1F51AE03A}" type="datetimeFigureOut">
              <a:rPr lang="fr-FR" smtClean="0"/>
              <a:t>15/11/15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B72536-BB30-144B-93F0-53B64999857C}" type="slidenum">
              <a:rPr lang="fr-FR" smtClean="0"/>
              <a:t>‹#›</a:t>
            </a:fld>
            <a:endParaRPr lang="fr-FR"/>
          </a:p>
        </p:txBody>
      </p:sp>
    </p:spTree>
    <p:extLst>
      <p:ext uri="{BB962C8B-B14F-4D97-AF65-F5344CB8AC3E}">
        <p14:creationId xmlns:p14="http://schemas.microsoft.com/office/powerpoint/2010/main" val="3758838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hc.unesco.org/fr/PaysagesCulturels/%23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Géographie(s) de la culture</a:t>
            </a:r>
            <a:br>
              <a:rPr lang="fr-FR" dirty="0" smtClean="0"/>
            </a:br>
            <a:r>
              <a:rPr lang="fr-FR" dirty="0" smtClean="0"/>
              <a:t>Les lieux de la culture</a:t>
            </a:r>
            <a:endParaRPr lang="fr-FR" dirty="0"/>
          </a:p>
        </p:txBody>
      </p:sp>
      <p:sp>
        <p:nvSpPr>
          <p:cNvPr id="3" name="Sous-titre 2"/>
          <p:cNvSpPr>
            <a:spLocks noGrp="1"/>
          </p:cNvSpPr>
          <p:nvPr>
            <p:ph type="subTitle" idx="1"/>
          </p:nvPr>
        </p:nvSpPr>
        <p:spPr/>
        <p:txBody>
          <a:bodyPr/>
          <a:lstStyle/>
          <a:p>
            <a:r>
              <a:rPr lang="fr-FR" dirty="0" smtClean="0"/>
              <a:t>M5MA06 </a:t>
            </a:r>
          </a:p>
          <a:p>
            <a:r>
              <a:rPr lang="fr-FR" dirty="0" smtClean="0"/>
              <a:t>L3 Médiation culturelle 2015-2016</a:t>
            </a:r>
          </a:p>
          <a:p>
            <a:r>
              <a:rPr lang="fr-FR" dirty="0" smtClean="0"/>
              <a:t>Laurent Martin</a:t>
            </a:r>
          </a:p>
          <a:p>
            <a:endParaRPr lang="fr-FR" dirty="0"/>
          </a:p>
        </p:txBody>
      </p:sp>
    </p:spTree>
    <p:extLst>
      <p:ext uri="{BB962C8B-B14F-4D97-AF65-F5344CB8AC3E}">
        <p14:creationId xmlns:p14="http://schemas.microsoft.com/office/powerpoint/2010/main" val="246682804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fontScale="90000"/>
          </a:bodyPr>
          <a:lstStyle/>
          <a:p>
            <a:r>
              <a:rPr lang="fr-FR" dirty="0" smtClean="0"/>
              <a:t>Paysages, « pays », départements, régions</a:t>
            </a:r>
            <a:endParaRPr lang="fr-FR" dirty="0"/>
          </a:p>
        </p:txBody>
      </p:sp>
      <p:sp>
        <p:nvSpPr>
          <p:cNvPr id="3" name="Espace réservé du contenu 2"/>
          <p:cNvSpPr>
            <a:spLocks noGrp="1"/>
          </p:cNvSpPr>
          <p:nvPr>
            <p:ph idx="1"/>
          </p:nvPr>
        </p:nvSpPr>
        <p:spPr/>
        <p:txBody>
          <a:bodyPr/>
          <a:lstStyle/>
          <a:p>
            <a:pPr marL="514350" indent="-514350">
              <a:buAutoNum type="arabicPeriod"/>
            </a:pPr>
            <a:r>
              <a:rPr lang="fr-FR" dirty="0" smtClean="0"/>
              <a:t>Le paysage</a:t>
            </a:r>
          </a:p>
          <a:p>
            <a:pPr marL="514350" indent="-514350">
              <a:buAutoNum type="arabicPeriod"/>
            </a:pPr>
            <a:r>
              <a:rPr lang="fr-FR" dirty="0" smtClean="0"/>
              <a:t>Le « pays »</a:t>
            </a:r>
          </a:p>
          <a:p>
            <a:pPr marL="514350" indent="-514350">
              <a:buAutoNum type="arabicPeriod"/>
            </a:pPr>
            <a:r>
              <a:rPr lang="fr-FR" smtClean="0"/>
              <a:t>Les départements </a:t>
            </a:r>
            <a:r>
              <a:rPr lang="fr-FR" dirty="0" smtClean="0"/>
              <a:t>et les régions</a:t>
            </a:r>
            <a:endParaRPr lang="fr-FR" dirty="0"/>
          </a:p>
        </p:txBody>
      </p:sp>
    </p:spTree>
    <p:extLst>
      <p:ext uri="{BB962C8B-B14F-4D97-AF65-F5344CB8AC3E}">
        <p14:creationId xmlns:p14="http://schemas.microsoft.com/office/powerpoint/2010/main" val="402774249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Les paysages</a:t>
            </a:r>
            <a:endParaRPr lang="fr-FR" dirty="0"/>
          </a:p>
        </p:txBody>
      </p:sp>
      <p:sp>
        <p:nvSpPr>
          <p:cNvPr id="3" name="Espace réservé du contenu 2"/>
          <p:cNvSpPr>
            <a:spLocks noGrp="1"/>
          </p:cNvSpPr>
          <p:nvPr>
            <p:ph idx="1"/>
          </p:nvPr>
        </p:nvSpPr>
        <p:spPr/>
        <p:txBody>
          <a:bodyPr>
            <a:normAutofit fontScale="85000" lnSpcReduction="20000"/>
          </a:bodyPr>
          <a:lstStyle/>
          <a:p>
            <a:pPr marL="0" indent="0" algn="just">
              <a:buNone/>
            </a:pPr>
            <a:r>
              <a:rPr lang="fr-FR" dirty="0"/>
              <a:t>Il y a une histoire culturelle du paysage, nature aménagée de la main de l'homme et qui reflète ses conceptions du </a:t>
            </a:r>
            <a:r>
              <a:rPr lang="fr-FR" dirty="0" smtClean="0"/>
              <a:t>monde. </a:t>
            </a:r>
            <a:r>
              <a:rPr lang="fr-FR" dirty="0"/>
              <a:t>Alors que le mot </a:t>
            </a:r>
            <a:r>
              <a:rPr lang="fr-FR" dirty="0" smtClean="0"/>
              <a:t>« nature » </a:t>
            </a:r>
            <a:r>
              <a:rPr lang="fr-FR" dirty="0"/>
              <a:t>renvoie à </a:t>
            </a:r>
            <a:r>
              <a:rPr lang="fr-FR" dirty="0" smtClean="0"/>
              <a:t>quelque chose </a:t>
            </a:r>
            <a:r>
              <a:rPr lang="fr-FR" dirty="0"/>
              <a:t>d’irréductible à l’humain, celui de </a:t>
            </a:r>
            <a:r>
              <a:rPr lang="fr-FR" dirty="0" smtClean="0"/>
              <a:t>« paysage » </a:t>
            </a:r>
            <a:r>
              <a:rPr lang="fr-FR" dirty="0"/>
              <a:t>permet d’aborder </a:t>
            </a:r>
            <a:r>
              <a:rPr lang="fr-FR" dirty="0" smtClean="0"/>
              <a:t>l’environnement comme représentation </a:t>
            </a:r>
            <a:r>
              <a:rPr lang="fr-FR" dirty="0"/>
              <a:t>construite. Le paysage traduit la relation culturelle qu’une </a:t>
            </a:r>
            <a:r>
              <a:rPr lang="fr-FR" dirty="0" smtClean="0"/>
              <a:t>société </a:t>
            </a:r>
            <a:r>
              <a:rPr lang="fr-FR" dirty="0"/>
              <a:t>entretient avec son </a:t>
            </a:r>
            <a:r>
              <a:rPr lang="fr-FR" dirty="0" smtClean="0"/>
              <a:t>environnement.</a:t>
            </a:r>
          </a:p>
          <a:p>
            <a:pPr marL="0" indent="0" algn="just">
              <a:buNone/>
            </a:pPr>
            <a:r>
              <a:rPr lang="fr-FR" dirty="0" err="1" smtClean="0"/>
              <a:t>Cf</a:t>
            </a:r>
            <a:r>
              <a:rPr lang="fr-FR" dirty="0" smtClean="0"/>
              <a:t> Alain Corbin </a:t>
            </a:r>
            <a:r>
              <a:rPr lang="fr-FR" i="1" dirty="0" smtClean="0"/>
              <a:t>L’Homme et le paysage </a:t>
            </a:r>
            <a:r>
              <a:rPr lang="fr-FR" dirty="0" smtClean="0"/>
              <a:t>(2001) : « Le </a:t>
            </a:r>
            <a:r>
              <a:rPr lang="fr-FR" dirty="0"/>
              <a:t>paysage est affaire d’appréhension des sens </a:t>
            </a:r>
            <a:r>
              <a:rPr lang="fr-FR" dirty="0" smtClean="0"/>
              <a:t>mais </a:t>
            </a:r>
            <a:r>
              <a:rPr lang="fr-FR" dirty="0"/>
              <a:t>il est aussi </a:t>
            </a:r>
            <a:r>
              <a:rPr lang="fr-FR" dirty="0" smtClean="0"/>
              <a:t>construction </a:t>
            </a:r>
            <a:r>
              <a:rPr lang="fr-FR" dirty="0"/>
              <a:t>selon des </a:t>
            </a:r>
            <a:r>
              <a:rPr lang="fr-FR" dirty="0" smtClean="0"/>
              <a:t>ensembles </a:t>
            </a:r>
            <a:r>
              <a:rPr lang="fr-FR" dirty="0"/>
              <a:t>de croyances, de </a:t>
            </a:r>
            <a:r>
              <a:rPr lang="fr-FR" dirty="0" smtClean="0"/>
              <a:t>convictions scientifiques </a:t>
            </a:r>
            <a:r>
              <a:rPr lang="fr-FR" dirty="0"/>
              <a:t>et de codes esthétiques, </a:t>
            </a:r>
            <a:r>
              <a:rPr lang="fr-FR" dirty="0" smtClean="0"/>
              <a:t>sans </a:t>
            </a:r>
            <a:r>
              <a:rPr lang="fr-FR" dirty="0"/>
              <a:t>oublier les visées </a:t>
            </a:r>
            <a:r>
              <a:rPr lang="fr-FR" dirty="0" smtClean="0"/>
              <a:t>d’aménagement</a:t>
            </a:r>
            <a:r>
              <a:rPr lang="fr-FR" dirty="0"/>
              <a:t>. »</a:t>
            </a:r>
          </a:p>
          <a:p>
            <a:pPr marL="0" indent="0" algn="just">
              <a:buNone/>
            </a:pPr>
            <a:endParaRPr lang="fr-FR" dirty="0" smtClean="0"/>
          </a:p>
          <a:p>
            <a:pPr marL="0" indent="0" algn="just">
              <a:buNone/>
            </a:pPr>
            <a:endParaRPr lang="fr-FR" dirty="0" smtClean="0"/>
          </a:p>
          <a:p>
            <a:pPr marL="0" indent="0" algn="just">
              <a:buNone/>
            </a:pPr>
            <a:endParaRPr lang="fr-FR" dirty="0"/>
          </a:p>
        </p:txBody>
      </p:sp>
    </p:spTree>
    <p:extLst>
      <p:ext uri="{BB962C8B-B14F-4D97-AF65-F5344CB8AC3E}">
        <p14:creationId xmlns:p14="http://schemas.microsoft.com/office/powerpoint/2010/main" val="9379937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pic>
        <p:nvPicPr>
          <p:cNvPr id="4" name="Espace réservé du contenu 3" descr="paysages.jpg"/>
          <p:cNvPicPr>
            <a:picLocks noGrp="1" noChangeAspect="1"/>
          </p:cNvPicPr>
          <p:nvPr>
            <p:ph idx="1"/>
          </p:nvPr>
        </p:nvPicPr>
        <p:blipFill>
          <a:blip r:embed="rId2">
            <a:extLst>
              <a:ext uri="{28A0092B-C50C-407E-A947-70E740481C1C}">
                <a14:useLocalDpi xmlns:a14="http://schemas.microsoft.com/office/drawing/2010/main" val="0"/>
              </a:ext>
            </a:extLst>
          </a:blip>
          <a:srcRect t="2766" b="2766"/>
          <a:stretch>
            <a:fillRect/>
          </a:stretch>
        </p:blipFill>
        <p:spPr>
          <a:xfrm>
            <a:off x="0" y="274638"/>
            <a:ext cx="8959815" cy="6370733"/>
          </a:xfrm>
        </p:spPr>
      </p:pic>
    </p:spTree>
    <p:extLst>
      <p:ext uri="{BB962C8B-B14F-4D97-AF65-F5344CB8AC3E}">
        <p14:creationId xmlns:p14="http://schemas.microsoft.com/office/powerpoint/2010/main" val="10985107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600200"/>
            <a:ext cx="8229600" cy="5045171"/>
          </a:xfrm>
        </p:spPr>
        <p:txBody>
          <a:bodyPr>
            <a:normAutofit fontScale="92500" lnSpcReduction="10000"/>
          </a:bodyPr>
          <a:lstStyle/>
          <a:p>
            <a:pPr marL="0" indent="0" algn="just">
              <a:buNone/>
            </a:pPr>
            <a:r>
              <a:rPr lang="fr-FR" dirty="0"/>
              <a:t>Le </a:t>
            </a:r>
            <a:r>
              <a:rPr lang="fr-FR" dirty="0" smtClean="0"/>
              <a:t>paysage peut </a:t>
            </a:r>
            <a:r>
              <a:rPr lang="fr-FR" dirty="0" smtClean="0"/>
              <a:t>aussi être envisagé</a:t>
            </a:r>
            <a:r>
              <a:rPr lang="fr-FR" dirty="0" smtClean="0"/>
              <a:t> comme </a:t>
            </a:r>
            <a:r>
              <a:rPr lang="fr-FR" dirty="0"/>
              <a:t>patrimoine culturel, à protéger comme d'autres types de patrimoines, mobiliers ou </a:t>
            </a:r>
            <a:r>
              <a:rPr lang="fr-FR" dirty="0" smtClean="0"/>
              <a:t>immobiliers. Un patrimoine </a:t>
            </a:r>
            <a:r>
              <a:rPr lang="fr-FR" dirty="0"/>
              <a:t>associant une composante naturelle (géomorphologique, hydrographique, climatique, biologique) et humaine, matérielle (naturelle et architecturale) </a:t>
            </a:r>
            <a:r>
              <a:rPr lang="fr-FR" dirty="0" smtClean="0"/>
              <a:t>et </a:t>
            </a:r>
            <a:r>
              <a:rPr lang="fr-FR" dirty="0"/>
              <a:t>immatérielle (symbolique</a:t>
            </a:r>
            <a:r>
              <a:rPr lang="fr-FR" dirty="0" smtClean="0"/>
              <a:t>). </a:t>
            </a:r>
            <a:r>
              <a:rPr lang="fr-FR" dirty="0"/>
              <a:t>La valeur culturelle des paysages </a:t>
            </a:r>
            <a:r>
              <a:rPr lang="fr-FR" dirty="0" smtClean="0"/>
              <a:t>fait </a:t>
            </a:r>
            <a:r>
              <a:rPr lang="fr-FR" dirty="0"/>
              <a:t>l'objet de classements et de </a:t>
            </a:r>
            <a:r>
              <a:rPr lang="fr-FR" dirty="0" smtClean="0"/>
              <a:t>déclassements, notamment dans le cadre de la convention de l’Unesco de 1992.</a:t>
            </a:r>
          </a:p>
          <a:p>
            <a:pPr marL="0" indent="0" algn="just">
              <a:buNone/>
            </a:pPr>
            <a:r>
              <a:rPr lang="fr-FR" u="sng" dirty="0">
                <a:hlinkClick r:id="rId2"/>
              </a:rPr>
              <a:t>http://whc.unesco.org/fr/PaysagesCulturels/#1</a:t>
            </a:r>
            <a:r>
              <a:rPr lang="fr-FR" dirty="0"/>
              <a:t> </a:t>
            </a:r>
            <a:endParaRPr lang="fr-FR" dirty="0" smtClean="0"/>
          </a:p>
          <a:p>
            <a:pPr marL="0" indent="0" algn="just">
              <a:buNone/>
            </a:pPr>
            <a:endParaRPr lang="fr-FR" dirty="0"/>
          </a:p>
        </p:txBody>
      </p:sp>
    </p:spTree>
    <p:extLst>
      <p:ext uri="{BB962C8B-B14F-4D97-AF65-F5344CB8AC3E}">
        <p14:creationId xmlns:p14="http://schemas.microsoft.com/office/powerpoint/2010/main" val="3911851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just"/>
            <a:endParaRPr lang="fr-FR" sz="2800"/>
          </a:p>
        </p:txBody>
      </p:sp>
      <p:sp>
        <p:nvSpPr>
          <p:cNvPr id="5" name="Espace réservé du contenu 4"/>
          <p:cNvSpPr>
            <a:spLocks noGrp="1"/>
          </p:cNvSpPr>
          <p:nvPr>
            <p:ph idx="1"/>
          </p:nvPr>
        </p:nvSpPr>
        <p:spPr>
          <a:xfrm>
            <a:off x="457200" y="564444"/>
            <a:ext cx="8229600" cy="5561719"/>
          </a:xfrm>
        </p:spPr>
        <p:txBody>
          <a:bodyPr numCol="2">
            <a:normAutofit/>
          </a:bodyPr>
          <a:lstStyle/>
          <a:p>
            <a:pPr marL="0" indent="0" algn="just">
              <a:buNone/>
            </a:pPr>
            <a:r>
              <a:rPr lang="fr-FR" sz="2800" dirty="0"/>
              <a:t>La vallée de l'Elbe à Dresde est un « paysage culturel » qui était inscrit sur la liste du patrimoine mondial de l'Unesco, avant d'être déclassé suite à l'artificialisation du paysage, notamment par un projet de pont routier à quatre voies devant franchir l'Elbe</a:t>
            </a:r>
          </a:p>
        </p:txBody>
      </p:sp>
      <p:pic>
        <p:nvPicPr>
          <p:cNvPr id="6" name="Image 5" descr="800px-050628-elbtal-vom-luisenho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7776" y="1417638"/>
            <a:ext cx="3889023" cy="5045959"/>
          </a:xfrm>
          <a:prstGeom prst="rect">
            <a:avLst/>
          </a:prstGeom>
        </p:spPr>
      </p:pic>
    </p:spTree>
    <p:extLst>
      <p:ext uri="{BB962C8B-B14F-4D97-AF65-F5344CB8AC3E}">
        <p14:creationId xmlns:p14="http://schemas.microsoft.com/office/powerpoint/2010/main" val="268292860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Les « pays »</a:t>
            </a:r>
            <a:endParaRPr lang="fr-FR" dirty="0"/>
          </a:p>
        </p:txBody>
      </p:sp>
      <p:sp>
        <p:nvSpPr>
          <p:cNvPr id="3" name="Espace réservé du contenu 2"/>
          <p:cNvSpPr>
            <a:spLocks noGrp="1"/>
          </p:cNvSpPr>
          <p:nvPr>
            <p:ph idx="1"/>
          </p:nvPr>
        </p:nvSpPr>
        <p:spPr/>
        <p:txBody>
          <a:bodyPr>
            <a:normAutofit fontScale="92500" lnSpcReduction="10000"/>
          </a:bodyPr>
          <a:lstStyle/>
          <a:p>
            <a:pPr marL="0" indent="0" algn="just">
              <a:buNone/>
            </a:pPr>
            <a:r>
              <a:rPr lang="fr-FR" dirty="0"/>
              <a:t>E</a:t>
            </a:r>
            <a:r>
              <a:rPr lang="fr-FR" dirty="0" smtClean="0"/>
              <a:t>n </a:t>
            </a:r>
            <a:r>
              <a:rPr lang="fr-FR" dirty="0"/>
              <a:t>France, </a:t>
            </a:r>
            <a:r>
              <a:rPr lang="fr-FR" dirty="0" smtClean="0"/>
              <a:t>ce terme </a:t>
            </a:r>
            <a:r>
              <a:rPr lang="fr-FR" dirty="0"/>
              <a:t>désigne une « région </a:t>
            </a:r>
            <a:r>
              <a:rPr lang="fr-FR" dirty="0" smtClean="0"/>
              <a:t>naturelle » </a:t>
            </a:r>
            <a:r>
              <a:rPr lang="fr-FR" dirty="0"/>
              <a:t>(ou « pays traditionnel »), telle que définie </a:t>
            </a:r>
            <a:r>
              <a:rPr lang="fr-FR" dirty="0" smtClean="0"/>
              <a:t>par l'école </a:t>
            </a:r>
            <a:r>
              <a:rPr lang="fr-FR" dirty="0"/>
              <a:t>géographique de Vidal de la Blache ou par des érudits locaux, à partir de la géologie, de la géomorphologie, des paysages, des systèmes agraires ou d'un héritage historique féodal ou antique (le Vendômois, la Gâtine tourangelle, la Champagne berrichonne, la Brenne, le pays de Bray, le pays de Caux…) ; ces pays sont proches des </a:t>
            </a:r>
            <a:r>
              <a:rPr lang="fr-FR" i="1" dirty="0"/>
              <a:t>pagi</a:t>
            </a:r>
            <a:r>
              <a:rPr lang="fr-FR" dirty="0"/>
              <a:t> ou un peu plus étendus.</a:t>
            </a:r>
            <a:r>
              <a:rPr lang="fr-FR" dirty="0"/>
              <a:t> </a:t>
            </a:r>
          </a:p>
        </p:txBody>
      </p:sp>
    </p:spTree>
    <p:extLst>
      <p:ext uri="{BB962C8B-B14F-4D97-AF65-F5344CB8AC3E}">
        <p14:creationId xmlns:p14="http://schemas.microsoft.com/office/powerpoint/2010/main" val="1673019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10000"/>
          </a:bodyPr>
          <a:lstStyle/>
          <a:p>
            <a:pPr marL="0" indent="0" algn="just">
              <a:buNone/>
            </a:pPr>
            <a:r>
              <a:rPr lang="fr-FR" dirty="0"/>
              <a:t>Le </a:t>
            </a:r>
            <a:r>
              <a:rPr lang="fr-FR" dirty="0" smtClean="0"/>
              <a:t>« pays » </a:t>
            </a:r>
            <a:r>
              <a:rPr lang="fr-FR" dirty="0"/>
              <a:t>est aussi une catégorie administrative française d'aménagement à caractère géographique désignant un territoire présentant une « cohésion géographique, économique, culturelle ou sociale, à l'échelle d'un bassin de vie ou d'emploi » afin d'exprimer « la communauté d'intérêts économiques, culturels et sociaux de ses membres » et de permettre l'étude et la réalisation de projets de développement. </a:t>
            </a:r>
            <a:endParaRPr lang="fr-FR" dirty="0" smtClean="0"/>
          </a:p>
          <a:p>
            <a:pPr marL="0" indent="0" algn="just">
              <a:buNone/>
            </a:pPr>
            <a:r>
              <a:rPr lang="fr-FR" dirty="0" err="1" smtClean="0"/>
              <a:t>Cf</a:t>
            </a:r>
            <a:r>
              <a:rPr lang="fr-FR" dirty="0" smtClean="0"/>
              <a:t> le label « Pays et villes d’art et d’histoire » créé en 1985 par la Caisse nationale des monuments historiques et des sites.</a:t>
            </a:r>
            <a:endParaRPr lang="fr-FR" dirty="0"/>
          </a:p>
        </p:txBody>
      </p:sp>
    </p:spTree>
    <p:extLst>
      <p:ext uri="{BB962C8B-B14F-4D97-AF65-F5344CB8AC3E}">
        <p14:creationId xmlns:p14="http://schemas.microsoft.com/office/powerpoint/2010/main" val="12081075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8" name="Espace réservé du contenu 7" descr="i24852_Label_Ville_et_Pays_d_art_et_d_histoire_.jpg"/>
          <p:cNvPicPr>
            <a:picLocks noGrp="1" noChangeAspect="1"/>
          </p:cNvPicPr>
          <p:nvPr>
            <p:ph idx="1"/>
          </p:nvPr>
        </p:nvPicPr>
        <p:blipFill>
          <a:blip r:embed="rId2">
            <a:extLst>
              <a:ext uri="{28A0092B-C50C-407E-A947-70E740481C1C}">
                <a14:useLocalDpi xmlns:a14="http://schemas.microsoft.com/office/drawing/2010/main" val="0"/>
              </a:ext>
            </a:extLst>
          </a:blip>
          <a:srcRect l="-40915" r="-40915"/>
          <a:stretch>
            <a:fillRect/>
          </a:stretch>
        </p:blipFill>
        <p:spPr>
          <a:xfrm>
            <a:off x="-596046" y="288749"/>
            <a:ext cx="10639883" cy="6329362"/>
          </a:xfrm>
        </p:spPr>
      </p:pic>
    </p:spTree>
    <p:extLst>
      <p:ext uri="{BB962C8B-B14F-4D97-AF65-F5344CB8AC3E}">
        <p14:creationId xmlns:p14="http://schemas.microsoft.com/office/powerpoint/2010/main" val="19252956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Le département et la région</a:t>
            </a:r>
            <a:endParaRPr lang="fr-FR" dirty="0"/>
          </a:p>
        </p:txBody>
      </p:sp>
      <p:sp>
        <p:nvSpPr>
          <p:cNvPr id="3" name="Espace réservé du contenu 2"/>
          <p:cNvSpPr>
            <a:spLocks noGrp="1"/>
          </p:cNvSpPr>
          <p:nvPr>
            <p:ph idx="1"/>
          </p:nvPr>
        </p:nvSpPr>
        <p:spPr/>
        <p:txBody>
          <a:bodyPr>
            <a:normAutofit fontScale="85000" lnSpcReduction="20000"/>
          </a:bodyPr>
          <a:lstStyle/>
          <a:p>
            <a:pPr marL="0" indent="0" algn="just">
              <a:buNone/>
            </a:pPr>
            <a:r>
              <a:rPr lang="fr-FR" dirty="0" smtClean="0"/>
              <a:t>Comme </a:t>
            </a:r>
            <a:r>
              <a:rPr lang="fr-FR" dirty="0"/>
              <a:t>c'était le cas des municipalités, les </a:t>
            </a:r>
            <a:r>
              <a:rPr lang="fr-FR" dirty="0" smtClean="0"/>
              <a:t>départements </a:t>
            </a:r>
            <a:r>
              <a:rPr lang="fr-FR" dirty="0"/>
              <a:t>ont </a:t>
            </a:r>
            <a:r>
              <a:rPr lang="fr-FR" dirty="0" smtClean="0"/>
              <a:t>fortement </a:t>
            </a:r>
            <a:r>
              <a:rPr lang="fr-FR" dirty="0"/>
              <a:t>investi depuis 30 ans </a:t>
            </a:r>
            <a:r>
              <a:rPr lang="fr-FR" dirty="0" smtClean="0"/>
              <a:t>dans </a:t>
            </a:r>
            <a:r>
              <a:rPr lang="fr-FR" dirty="0"/>
              <a:t>une </a:t>
            </a:r>
            <a:r>
              <a:rPr lang="fr-FR" dirty="0" smtClean="0"/>
              <a:t>politique </a:t>
            </a:r>
            <a:r>
              <a:rPr lang="fr-FR" dirty="0"/>
              <a:t>d'affichage culturel qui est le plus </a:t>
            </a:r>
            <a:r>
              <a:rPr lang="fr-FR" dirty="0" smtClean="0"/>
              <a:t>souvent </a:t>
            </a:r>
            <a:r>
              <a:rPr lang="fr-FR" dirty="0"/>
              <a:t>porté par une </a:t>
            </a:r>
            <a:r>
              <a:rPr lang="fr-FR" dirty="0" smtClean="0"/>
              <a:t>affirmation </a:t>
            </a:r>
            <a:r>
              <a:rPr lang="fr-FR" dirty="0"/>
              <a:t>identitaire conçue </a:t>
            </a:r>
            <a:r>
              <a:rPr lang="fr-FR" dirty="0" smtClean="0"/>
              <a:t>comme </a:t>
            </a:r>
            <a:r>
              <a:rPr lang="fr-FR" dirty="0"/>
              <a:t>un </a:t>
            </a:r>
            <a:r>
              <a:rPr lang="fr-FR" dirty="0" smtClean="0"/>
              <a:t>investissement </a:t>
            </a:r>
            <a:r>
              <a:rPr lang="fr-FR" dirty="0"/>
              <a:t>et une </a:t>
            </a:r>
            <a:r>
              <a:rPr lang="fr-FR" dirty="0" smtClean="0"/>
              <a:t>valorisation </a:t>
            </a:r>
            <a:r>
              <a:rPr lang="fr-FR" dirty="0"/>
              <a:t>territoriales. Très variable d'un </a:t>
            </a:r>
            <a:r>
              <a:rPr lang="fr-FR" dirty="0" smtClean="0"/>
              <a:t>département à </a:t>
            </a:r>
            <a:r>
              <a:rPr lang="fr-FR" dirty="0"/>
              <a:t>l'autre, cette </a:t>
            </a:r>
            <a:r>
              <a:rPr lang="fr-FR" dirty="0" smtClean="0"/>
              <a:t>politique présente toutefois </a:t>
            </a:r>
            <a:r>
              <a:rPr lang="fr-FR" dirty="0"/>
              <a:t>certains traits communs : elle est prioritairement tournée vers la conservation et la diffusion des patrimoines (musées, archives, </a:t>
            </a:r>
            <a:r>
              <a:rPr lang="fr-FR" dirty="0" smtClean="0"/>
              <a:t>bibliothèques </a:t>
            </a:r>
            <a:r>
              <a:rPr lang="fr-FR" dirty="0"/>
              <a:t>et médiathèques)- et en partie redistribuée sous forme de </a:t>
            </a:r>
            <a:r>
              <a:rPr lang="fr-FR" dirty="0" smtClean="0"/>
              <a:t>subvention </a:t>
            </a:r>
            <a:r>
              <a:rPr lang="fr-FR" dirty="0"/>
              <a:t>aux communes ou </a:t>
            </a:r>
            <a:r>
              <a:rPr lang="fr-FR" dirty="0" smtClean="0"/>
              <a:t>groupements </a:t>
            </a:r>
            <a:r>
              <a:rPr lang="fr-FR" dirty="0"/>
              <a:t>de communes ainsi qu'aux </a:t>
            </a:r>
            <a:r>
              <a:rPr lang="fr-FR" dirty="0" smtClean="0"/>
              <a:t>associations privées.</a:t>
            </a:r>
            <a:endParaRPr lang="fr-FR" dirty="0"/>
          </a:p>
        </p:txBody>
      </p:sp>
    </p:spTree>
    <p:extLst>
      <p:ext uri="{BB962C8B-B14F-4D97-AF65-F5344CB8AC3E}">
        <p14:creationId xmlns:p14="http://schemas.microsoft.com/office/powerpoint/2010/main" val="2527031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70000" lnSpcReduction="20000"/>
          </a:bodyPr>
          <a:lstStyle/>
          <a:p>
            <a:pPr marL="0" indent="0" algn="just">
              <a:buNone/>
            </a:pPr>
            <a:r>
              <a:rPr lang="fr-FR" dirty="0"/>
              <a:t>Entités </a:t>
            </a:r>
            <a:r>
              <a:rPr lang="fr-FR" dirty="0" smtClean="0"/>
              <a:t>administratives </a:t>
            </a:r>
            <a:r>
              <a:rPr lang="fr-FR" dirty="0"/>
              <a:t>et </a:t>
            </a:r>
            <a:r>
              <a:rPr lang="fr-FR" dirty="0" smtClean="0"/>
              <a:t>politiques relativement </a:t>
            </a:r>
            <a:r>
              <a:rPr lang="fr-FR" dirty="0"/>
              <a:t>récentes, les régions ont tardé à </a:t>
            </a:r>
            <a:r>
              <a:rPr lang="fr-FR" dirty="0" smtClean="0"/>
              <a:t>être </a:t>
            </a:r>
            <a:r>
              <a:rPr lang="fr-FR" dirty="0"/>
              <a:t>reconnues par l'Etat, </a:t>
            </a:r>
            <a:r>
              <a:rPr lang="fr-FR" dirty="0" smtClean="0"/>
              <a:t>particulièrement </a:t>
            </a:r>
            <a:r>
              <a:rPr lang="fr-FR" dirty="0"/>
              <a:t>sur le plan culturel. C'est d'abord avec les lois de </a:t>
            </a:r>
            <a:r>
              <a:rPr lang="fr-FR" dirty="0" smtClean="0"/>
              <a:t>décentralisation </a:t>
            </a:r>
            <a:r>
              <a:rPr lang="fr-FR" dirty="0"/>
              <a:t>de 1982-1983 et les premières conventions de </a:t>
            </a:r>
            <a:r>
              <a:rPr lang="fr-FR" dirty="0" smtClean="0"/>
              <a:t>développement </a:t>
            </a:r>
            <a:r>
              <a:rPr lang="fr-FR" dirty="0"/>
              <a:t>culturel, les contrats de plan signés par l'Etat et les régions </a:t>
            </a:r>
            <a:r>
              <a:rPr lang="fr-FR" dirty="0" smtClean="0"/>
              <a:t>dans </a:t>
            </a:r>
            <a:r>
              <a:rPr lang="fr-FR" dirty="0"/>
              <a:t>les années 1990 puis avec la seconde vague de </a:t>
            </a:r>
            <a:r>
              <a:rPr lang="fr-FR" dirty="0" smtClean="0"/>
              <a:t>décentralisation </a:t>
            </a:r>
            <a:r>
              <a:rPr lang="fr-FR" dirty="0"/>
              <a:t>déclenchée par la loi de 2004 qu'ont été </a:t>
            </a:r>
            <a:r>
              <a:rPr lang="fr-FR" dirty="0" smtClean="0"/>
              <a:t>transférées </a:t>
            </a:r>
            <a:r>
              <a:rPr lang="fr-FR" dirty="0"/>
              <a:t>aux régions un certain </a:t>
            </a:r>
            <a:r>
              <a:rPr lang="fr-FR" dirty="0" smtClean="0"/>
              <a:t>nombre </a:t>
            </a:r>
            <a:r>
              <a:rPr lang="fr-FR" dirty="0"/>
              <a:t>de compétences en ce domaine. </a:t>
            </a:r>
            <a:endParaRPr lang="fr-FR" dirty="0" smtClean="0"/>
          </a:p>
          <a:p>
            <a:pPr marL="0" indent="0" algn="just">
              <a:buNone/>
            </a:pPr>
            <a:r>
              <a:rPr lang="fr-FR" dirty="0" smtClean="0"/>
              <a:t>Les régions sont particulièrement </a:t>
            </a:r>
            <a:r>
              <a:rPr lang="fr-FR" dirty="0"/>
              <a:t>actives </a:t>
            </a:r>
            <a:r>
              <a:rPr lang="fr-FR" dirty="0" smtClean="0"/>
              <a:t>dans </a:t>
            </a:r>
            <a:r>
              <a:rPr lang="fr-FR" dirty="0"/>
              <a:t>le domaine du spectacle vivant, le soutien aux </a:t>
            </a:r>
            <a:r>
              <a:rPr lang="fr-FR" dirty="0" smtClean="0"/>
              <a:t>événements </a:t>
            </a:r>
            <a:r>
              <a:rPr lang="fr-FR" dirty="0"/>
              <a:t>culturels visibles, en </a:t>
            </a:r>
            <a:r>
              <a:rPr lang="fr-FR" dirty="0" smtClean="0"/>
              <a:t>particulier </a:t>
            </a:r>
            <a:r>
              <a:rPr lang="fr-FR" dirty="0"/>
              <a:t>les festivals. </a:t>
            </a:r>
            <a:endParaRPr lang="fr-FR" dirty="0" smtClean="0"/>
          </a:p>
          <a:p>
            <a:pPr marL="0" indent="0" algn="just">
              <a:buNone/>
            </a:pPr>
            <a:r>
              <a:rPr lang="fr-FR" dirty="0" smtClean="0"/>
              <a:t>80</a:t>
            </a:r>
            <a:r>
              <a:rPr lang="fr-FR" dirty="0"/>
              <a:t>% des de ressources affectées à la culture par les régions </a:t>
            </a:r>
            <a:r>
              <a:rPr lang="fr-FR" dirty="0" smtClean="0"/>
              <a:t>sont </a:t>
            </a:r>
            <a:r>
              <a:rPr lang="fr-FR" dirty="0"/>
              <a:t>redistribuées sous forme de subventions à des collectivités territoriales d'un autre niveau ou à des associations de </a:t>
            </a:r>
            <a:r>
              <a:rPr lang="fr-FR" dirty="0" smtClean="0"/>
              <a:t>droit </a:t>
            </a:r>
            <a:r>
              <a:rPr lang="fr-FR" dirty="0"/>
              <a:t>privé.</a:t>
            </a:r>
          </a:p>
          <a:p>
            <a:pPr marL="0" indent="0" algn="just">
              <a:buNone/>
            </a:pPr>
            <a:endParaRPr lang="fr-FR" dirty="0"/>
          </a:p>
        </p:txBody>
      </p:sp>
    </p:spTree>
    <p:extLst>
      <p:ext uri="{BB962C8B-B14F-4D97-AF65-F5344CB8AC3E}">
        <p14:creationId xmlns:p14="http://schemas.microsoft.com/office/powerpoint/2010/main" val="3130433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pPr marL="0" indent="0" algn="just">
              <a:buNone/>
            </a:pPr>
            <a:r>
              <a:rPr lang="fr-FR" dirty="0"/>
              <a:t>Les rapports entre l'Etat et les </a:t>
            </a:r>
            <a:r>
              <a:rPr lang="fr-FR" dirty="0" smtClean="0"/>
              <a:t>collectivités territoriales </a:t>
            </a:r>
            <a:r>
              <a:rPr lang="fr-FR" dirty="0"/>
              <a:t>ont évolué depuis la création du </a:t>
            </a:r>
            <a:r>
              <a:rPr lang="fr-FR" dirty="0" smtClean="0"/>
              <a:t>ministère </a:t>
            </a:r>
            <a:r>
              <a:rPr lang="fr-FR" dirty="0"/>
              <a:t>des Affaires culturelles en 1959 </a:t>
            </a:r>
            <a:r>
              <a:rPr lang="fr-FR" dirty="0" smtClean="0"/>
              <a:t>dans </a:t>
            </a:r>
            <a:r>
              <a:rPr lang="fr-FR" dirty="0"/>
              <a:t>le sens d'un </a:t>
            </a:r>
            <a:r>
              <a:rPr lang="fr-FR" dirty="0" smtClean="0"/>
              <a:t>renforcement </a:t>
            </a:r>
            <a:r>
              <a:rPr lang="fr-FR" dirty="0"/>
              <a:t>du rôle de ces dernières en matière culturelle. On est passé d'un Etat tutélaire à un Etat </a:t>
            </a:r>
            <a:r>
              <a:rPr lang="fr-FR" dirty="0" smtClean="0"/>
              <a:t>partenaire, d’une relation de domination à une relation plus équilibrée.</a:t>
            </a:r>
          </a:p>
          <a:p>
            <a:pPr marL="0" indent="0" algn="just">
              <a:buNone/>
            </a:pPr>
            <a:r>
              <a:rPr lang="fr-FR" dirty="0" err="1" smtClean="0"/>
              <a:t>Cf</a:t>
            </a:r>
            <a:r>
              <a:rPr lang="fr-FR" dirty="0" smtClean="0"/>
              <a:t> </a:t>
            </a:r>
            <a:r>
              <a:rPr lang="fr-FR" dirty="0"/>
              <a:t>le livre dirigé par Ph. Poirrier et </a:t>
            </a:r>
            <a:r>
              <a:rPr lang="fr-FR" dirty="0" smtClean="0"/>
              <a:t>R. </a:t>
            </a:r>
            <a:r>
              <a:rPr lang="fr-FR" dirty="0" err="1" smtClean="0"/>
              <a:t>Rizzardo</a:t>
            </a:r>
            <a:r>
              <a:rPr lang="fr-FR" dirty="0"/>
              <a:t> </a:t>
            </a:r>
            <a:r>
              <a:rPr lang="fr-FR" i="1" dirty="0" smtClean="0"/>
              <a:t>Une </a:t>
            </a:r>
            <a:r>
              <a:rPr lang="fr-FR" i="1" dirty="0"/>
              <a:t>ambition partagée ? La coopération entre le ministère et les </a:t>
            </a:r>
            <a:r>
              <a:rPr lang="fr-FR" i="1" dirty="0" smtClean="0"/>
              <a:t>collectivités </a:t>
            </a:r>
            <a:r>
              <a:rPr lang="fr-FR" i="1" dirty="0"/>
              <a:t>territoriales 1959-2009 </a:t>
            </a:r>
            <a:r>
              <a:rPr lang="fr-FR" dirty="0" smtClean="0"/>
              <a:t>Comité </a:t>
            </a:r>
            <a:r>
              <a:rPr lang="fr-FR" dirty="0"/>
              <a:t>d'histoire du </a:t>
            </a:r>
            <a:r>
              <a:rPr lang="fr-FR" dirty="0" smtClean="0"/>
              <a:t>ministère </a:t>
            </a:r>
            <a:r>
              <a:rPr lang="fr-FR" dirty="0"/>
              <a:t>de la </a:t>
            </a:r>
            <a:r>
              <a:rPr lang="fr-FR" dirty="0" smtClean="0"/>
              <a:t>culture, 2009</a:t>
            </a:r>
            <a:endParaRPr lang="fr-FR" dirty="0"/>
          </a:p>
        </p:txBody>
      </p:sp>
    </p:spTree>
    <p:extLst>
      <p:ext uri="{BB962C8B-B14F-4D97-AF65-F5344CB8AC3E}">
        <p14:creationId xmlns:p14="http://schemas.microsoft.com/office/powerpoint/2010/main" val="3732998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PolitiqueCulturelleRégionale.jpg"/>
          <p:cNvPicPr>
            <a:picLocks noGrp="1" noChangeAspect="1"/>
          </p:cNvPicPr>
          <p:nvPr>
            <p:ph idx="1"/>
          </p:nvPr>
        </p:nvPicPr>
        <p:blipFill>
          <a:blip r:embed="rId2">
            <a:extLst>
              <a:ext uri="{28A0092B-C50C-407E-A947-70E740481C1C}">
                <a14:useLocalDpi xmlns:a14="http://schemas.microsoft.com/office/drawing/2010/main" val="0"/>
              </a:ext>
            </a:extLst>
          </a:blip>
          <a:srcRect l="-78513" r="-78513"/>
          <a:stretch>
            <a:fillRect/>
          </a:stretch>
        </p:blipFill>
        <p:spPr>
          <a:xfrm>
            <a:off x="-3254021" y="500416"/>
            <a:ext cx="10405428" cy="5722584"/>
          </a:xfrm>
        </p:spPr>
      </p:pic>
      <p:pic>
        <p:nvPicPr>
          <p:cNvPr id="5" name="Image 4"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332" y="2795567"/>
            <a:ext cx="5164668" cy="1434630"/>
          </a:xfrm>
          <a:prstGeom prst="rect">
            <a:avLst/>
          </a:prstGeom>
        </p:spPr>
      </p:pic>
    </p:spTree>
    <p:extLst>
      <p:ext uri="{BB962C8B-B14F-4D97-AF65-F5344CB8AC3E}">
        <p14:creationId xmlns:p14="http://schemas.microsoft.com/office/powerpoint/2010/main" val="3495302350"/>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TotalTime>
  <Words>477</Words>
  <Application>Microsoft Macintosh PowerPoint</Application>
  <PresentationFormat>Présentation à l'écran (4:3)</PresentationFormat>
  <Paragraphs>26</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Thème Office</vt:lpstr>
      <vt:lpstr>Géographie(s) de la culture Les lieux de la culture</vt:lpstr>
      <vt:lpstr>Paysages, « pays », départements, régions</vt:lpstr>
      <vt:lpstr>1. Les paysages</vt:lpstr>
      <vt:lpstr>Présentation PowerPoint</vt:lpstr>
      <vt:lpstr>Présentation PowerPoint</vt:lpstr>
      <vt:lpstr>Présentation PowerPoint</vt:lpstr>
      <vt:lpstr>2. Les « pays »</vt:lpstr>
      <vt:lpstr>Présentation PowerPoint</vt:lpstr>
      <vt:lpstr>Présentation PowerPoint</vt:lpstr>
      <vt:lpstr>3. Le département et la région</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Géographie(s) de la culture Les lieux de la culture</dc:title>
  <dc:creator>unversite sorbonne nouvelle</dc:creator>
  <cp:lastModifiedBy>unversite sorbonne nouvelle</cp:lastModifiedBy>
  <cp:revision>6</cp:revision>
  <dcterms:created xsi:type="dcterms:W3CDTF">2015-11-14T10:47:04Z</dcterms:created>
  <dcterms:modified xsi:type="dcterms:W3CDTF">2015-11-15T20:13:25Z</dcterms:modified>
</cp:coreProperties>
</file>