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9" r:id="rId3"/>
    <p:sldId id="257" r:id="rId4"/>
    <p:sldId id="258" r:id="rId5"/>
    <p:sldId id="259" r:id="rId6"/>
    <p:sldId id="260" r:id="rId7"/>
    <p:sldId id="261" r:id="rId8"/>
    <p:sldId id="262" r:id="rId9"/>
    <p:sldId id="263" r:id="rId10"/>
    <p:sldId id="265" r:id="rId11"/>
    <p:sldId id="264" r:id="rId12"/>
    <p:sldId id="266" r:id="rId13"/>
    <p:sldId id="267" r:id="rId14"/>
    <p:sldId id="268" r:id="rId15"/>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152" d="100"/>
          <a:sy n="152" d="100"/>
        </p:scale>
        <p:origin x="-80" y="-8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857F603C-52E9-B740-9594-AAC1940D6732}" type="datetimeFigureOut">
              <a:rPr lang="fr-FR" smtClean="0"/>
              <a:t>01/11/15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45335B4-1E0D-904E-A48F-005B3945430F}" type="slidenum">
              <a:rPr lang="fr-FR" smtClean="0"/>
              <a:t>‹#›</a:t>
            </a:fld>
            <a:endParaRPr lang="fr-FR"/>
          </a:p>
        </p:txBody>
      </p:sp>
    </p:spTree>
    <p:extLst>
      <p:ext uri="{BB962C8B-B14F-4D97-AF65-F5344CB8AC3E}">
        <p14:creationId xmlns:p14="http://schemas.microsoft.com/office/powerpoint/2010/main" val="985395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57F603C-52E9-B740-9594-AAC1940D6732}" type="datetimeFigureOut">
              <a:rPr lang="fr-FR" smtClean="0"/>
              <a:t>01/11/15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45335B4-1E0D-904E-A48F-005B3945430F}" type="slidenum">
              <a:rPr lang="fr-FR" smtClean="0"/>
              <a:t>‹#›</a:t>
            </a:fld>
            <a:endParaRPr lang="fr-FR"/>
          </a:p>
        </p:txBody>
      </p:sp>
    </p:spTree>
    <p:extLst>
      <p:ext uri="{BB962C8B-B14F-4D97-AF65-F5344CB8AC3E}">
        <p14:creationId xmlns:p14="http://schemas.microsoft.com/office/powerpoint/2010/main" val="2798340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857F603C-52E9-B740-9594-AAC1940D6732}" type="datetimeFigureOut">
              <a:rPr lang="fr-FR" smtClean="0"/>
              <a:t>01/11/15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45335B4-1E0D-904E-A48F-005B3945430F}" type="slidenum">
              <a:rPr lang="fr-FR" smtClean="0"/>
              <a:t>‹#›</a:t>
            </a:fld>
            <a:endParaRPr lang="fr-FR"/>
          </a:p>
        </p:txBody>
      </p:sp>
    </p:spTree>
    <p:extLst>
      <p:ext uri="{BB962C8B-B14F-4D97-AF65-F5344CB8AC3E}">
        <p14:creationId xmlns:p14="http://schemas.microsoft.com/office/powerpoint/2010/main" val="1067924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857F603C-52E9-B740-9594-AAC1940D6732}" type="datetimeFigureOut">
              <a:rPr lang="fr-FR" smtClean="0"/>
              <a:t>01/11/15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45335B4-1E0D-904E-A48F-005B3945430F}" type="slidenum">
              <a:rPr lang="fr-FR" smtClean="0"/>
              <a:t>‹#›</a:t>
            </a:fld>
            <a:endParaRPr lang="fr-FR"/>
          </a:p>
        </p:txBody>
      </p:sp>
    </p:spTree>
    <p:extLst>
      <p:ext uri="{BB962C8B-B14F-4D97-AF65-F5344CB8AC3E}">
        <p14:creationId xmlns:p14="http://schemas.microsoft.com/office/powerpoint/2010/main" val="969073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857F603C-52E9-B740-9594-AAC1940D6732}" type="datetimeFigureOut">
              <a:rPr lang="fr-FR" smtClean="0"/>
              <a:t>01/11/15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745335B4-1E0D-904E-A48F-005B3945430F}" type="slidenum">
              <a:rPr lang="fr-FR" smtClean="0"/>
              <a:t>‹#›</a:t>
            </a:fld>
            <a:endParaRPr lang="fr-FR"/>
          </a:p>
        </p:txBody>
      </p:sp>
    </p:spTree>
    <p:extLst>
      <p:ext uri="{BB962C8B-B14F-4D97-AF65-F5344CB8AC3E}">
        <p14:creationId xmlns:p14="http://schemas.microsoft.com/office/powerpoint/2010/main" val="607221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857F603C-52E9-B740-9594-AAC1940D6732}" type="datetimeFigureOut">
              <a:rPr lang="fr-FR" smtClean="0"/>
              <a:t>01/11/15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45335B4-1E0D-904E-A48F-005B3945430F}" type="slidenum">
              <a:rPr lang="fr-FR" smtClean="0"/>
              <a:t>‹#›</a:t>
            </a:fld>
            <a:endParaRPr lang="fr-FR"/>
          </a:p>
        </p:txBody>
      </p:sp>
    </p:spTree>
    <p:extLst>
      <p:ext uri="{BB962C8B-B14F-4D97-AF65-F5344CB8AC3E}">
        <p14:creationId xmlns:p14="http://schemas.microsoft.com/office/powerpoint/2010/main" val="305412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57F603C-52E9-B740-9594-AAC1940D6732}" type="datetimeFigureOut">
              <a:rPr lang="fr-FR" smtClean="0"/>
              <a:t>01/11/15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745335B4-1E0D-904E-A48F-005B3945430F}" type="slidenum">
              <a:rPr lang="fr-FR" smtClean="0"/>
              <a:t>‹#›</a:t>
            </a:fld>
            <a:endParaRPr lang="fr-FR"/>
          </a:p>
        </p:txBody>
      </p:sp>
    </p:spTree>
    <p:extLst>
      <p:ext uri="{BB962C8B-B14F-4D97-AF65-F5344CB8AC3E}">
        <p14:creationId xmlns:p14="http://schemas.microsoft.com/office/powerpoint/2010/main" val="1385091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857F603C-52E9-B740-9594-AAC1940D6732}" type="datetimeFigureOut">
              <a:rPr lang="fr-FR" smtClean="0"/>
              <a:t>01/11/15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45335B4-1E0D-904E-A48F-005B3945430F}" type="slidenum">
              <a:rPr lang="fr-FR" smtClean="0"/>
              <a:t>‹#›</a:t>
            </a:fld>
            <a:endParaRPr lang="fr-FR"/>
          </a:p>
        </p:txBody>
      </p:sp>
    </p:spTree>
    <p:extLst>
      <p:ext uri="{BB962C8B-B14F-4D97-AF65-F5344CB8AC3E}">
        <p14:creationId xmlns:p14="http://schemas.microsoft.com/office/powerpoint/2010/main" val="37364759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857F603C-52E9-B740-9594-AAC1940D6732}" type="datetimeFigureOut">
              <a:rPr lang="fr-FR" smtClean="0"/>
              <a:t>01/11/15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45335B4-1E0D-904E-A48F-005B3945430F}" type="slidenum">
              <a:rPr lang="fr-FR" smtClean="0"/>
              <a:t>‹#›</a:t>
            </a:fld>
            <a:endParaRPr lang="fr-FR"/>
          </a:p>
        </p:txBody>
      </p:sp>
    </p:spTree>
    <p:extLst>
      <p:ext uri="{BB962C8B-B14F-4D97-AF65-F5344CB8AC3E}">
        <p14:creationId xmlns:p14="http://schemas.microsoft.com/office/powerpoint/2010/main" val="3313879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57F603C-52E9-B740-9594-AAC1940D6732}" type="datetimeFigureOut">
              <a:rPr lang="fr-FR" smtClean="0"/>
              <a:t>01/11/15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45335B4-1E0D-904E-A48F-005B3945430F}" type="slidenum">
              <a:rPr lang="fr-FR" smtClean="0"/>
              <a:t>‹#›</a:t>
            </a:fld>
            <a:endParaRPr lang="fr-FR"/>
          </a:p>
        </p:txBody>
      </p:sp>
    </p:spTree>
    <p:extLst>
      <p:ext uri="{BB962C8B-B14F-4D97-AF65-F5344CB8AC3E}">
        <p14:creationId xmlns:p14="http://schemas.microsoft.com/office/powerpoint/2010/main" val="3615430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57F603C-52E9-B740-9594-AAC1940D6732}" type="datetimeFigureOut">
              <a:rPr lang="fr-FR" smtClean="0"/>
              <a:t>01/11/15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45335B4-1E0D-904E-A48F-005B3945430F}" type="slidenum">
              <a:rPr lang="fr-FR" smtClean="0"/>
              <a:t>‹#›</a:t>
            </a:fld>
            <a:endParaRPr lang="fr-FR"/>
          </a:p>
        </p:txBody>
      </p:sp>
    </p:spTree>
    <p:extLst>
      <p:ext uri="{BB962C8B-B14F-4D97-AF65-F5344CB8AC3E}">
        <p14:creationId xmlns:p14="http://schemas.microsoft.com/office/powerpoint/2010/main" val="290442805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7F603C-52E9-B740-9594-AAC1940D6732}" type="datetimeFigureOut">
              <a:rPr lang="fr-FR" smtClean="0"/>
              <a:t>01/11/15</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5335B4-1E0D-904E-A48F-005B3945430F}" type="slidenum">
              <a:rPr lang="fr-FR" smtClean="0"/>
              <a:t>‹#›</a:t>
            </a:fld>
            <a:endParaRPr lang="fr-FR"/>
          </a:p>
        </p:txBody>
      </p:sp>
    </p:spTree>
    <p:extLst>
      <p:ext uri="{BB962C8B-B14F-4D97-AF65-F5344CB8AC3E}">
        <p14:creationId xmlns:p14="http://schemas.microsoft.com/office/powerpoint/2010/main" val="25353531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classiques.uqac.ca/classiques/benjamin_walter/paris_capitale_19e_siecle/paris_capitale.html"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 Id="rId3" Type="http://schemas.openxmlformats.org/officeDocument/2006/relationships/image" Target="../media/image6.jpg"/></Relationships>
</file>

<file path=ppt/slides/_rels/slide9.xml.rels><?xml version="1.0" encoding="UTF-8" standalone="yes"?>
<Relationships xmlns="http://schemas.openxmlformats.org/package/2006/relationships"><Relationship Id="rId3" Type="http://schemas.openxmlformats.org/officeDocument/2006/relationships/hyperlink" Target="http://www.federationartsdelarue.org/" TargetMode="External"/><Relationship Id="rId4" Type="http://schemas.openxmlformats.org/officeDocument/2006/relationships/hyperlink" Target="http://www.culturecommunication.gouv.fr/Aides-demarches/Foire-aux-questions/Theatre-Danse-Musique-Art-de-la-rue/Qu-appelle-t-on-art-de-la-rue" TargetMode="External"/><Relationship Id="rId1" Type="http://schemas.openxmlformats.org/officeDocument/2006/relationships/slideLayout" Target="../slideLayouts/slideLayout2.xml"/><Relationship Id="rId2" Type="http://schemas.openxmlformats.org/officeDocument/2006/relationships/hyperlink" Target="http://www.horslesmurs.asso.fr"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 Id="rId3"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banlieues-europe.com/" TargetMode="External"/><Relationship Id="rId3" Type="http://schemas.openxmlformats.org/officeDocument/2006/relationships/hyperlink" Target="http://www.lacitedesartsdelarue.net/"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mairie13.paris.fr/mairie13/jsp/site/Portal.jsp?page_id=712" TargetMode="Externa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Géographie(s) de la culture</a:t>
            </a:r>
            <a:br>
              <a:rPr lang="fr-FR" dirty="0" smtClean="0"/>
            </a:br>
            <a:r>
              <a:rPr lang="fr-FR" dirty="0" smtClean="0"/>
              <a:t>Les lieux de la culture</a:t>
            </a:r>
            <a:endParaRPr lang="fr-FR" dirty="0"/>
          </a:p>
        </p:txBody>
      </p:sp>
      <p:sp>
        <p:nvSpPr>
          <p:cNvPr id="3" name="Sous-titre 2"/>
          <p:cNvSpPr>
            <a:spLocks noGrp="1"/>
          </p:cNvSpPr>
          <p:nvPr>
            <p:ph type="subTitle" idx="1"/>
          </p:nvPr>
        </p:nvSpPr>
        <p:spPr/>
        <p:txBody>
          <a:bodyPr/>
          <a:lstStyle/>
          <a:p>
            <a:r>
              <a:rPr lang="fr-FR" dirty="0" smtClean="0"/>
              <a:t>M5MA06 </a:t>
            </a:r>
          </a:p>
          <a:p>
            <a:r>
              <a:rPr lang="fr-FR" dirty="0" smtClean="0"/>
              <a:t>L3 Médiation culturelle 2015-2016</a:t>
            </a:r>
          </a:p>
          <a:p>
            <a:r>
              <a:rPr lang="fr-FR" dirty="0" smtClean="0"/>
              <a:t>Laurent Martin</a:t>
            </a:r>
          </a:p>
          <a:p>
            <a:endParaRPr lang="fr-FR" dirty="0"/>
          </a:p>
        </p:txBody>
      </p:sp>
    </p:spTree>
    <p:extLst>
      <p:ext uri="{BB962C8B-B14F-4D97-AF65-F5344CB8AC3E}">
        <p14:creationId xmlns:p14="http://schemas.microsoft.com/office/powerpoint/2010/main" val="22752250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a:xfrm>
            <a:off x="457199" y="1600200"/>
            <a:ext cx="8316027" cy="4917302"/>
          </a:xfrm>
        </p:spPr>
        <p:txBody>
          <a:bodyPr>
            <a:noAutofit/>
          </a:bodyPr>
          <a:lstStyle/>
          <a:p>
            <a:pPr marL="0" indent="0" algn="just">
              <a:buNone/>
            </a:pPr>
            <a:r>
              <a:rPr lang="fr-FR" sz="1400" dirty="0"/>
              <a:t>La rue, </a:t>
            </a:r>
            <a:r>
              <a:rPr lang="fr-FR" sz="1400" dirty="0" smtClean="0"/>
              <a:t>comme </a:t>
            </a:r>
            <a:r>
              <a:rPr lang="fr-FR" sz="1400" dirty="0"/>
              <a:t>l'espace domestique, est éminemment culturelle puisque dépendant des rapports qu'entretient une </a:t>
            </a:r>
            <a:r>
              <a:rPr lang="fr-FR" sz="1400" dirty="0" smtClean="0"/>
              <a:t>société </a:t>
            </a:r>
            <a:r>
              <a:rPr lang="fr-FR" sz="1400" dirty="0"/>
              <a:t>donnée, un </a:t>
            </a:r>
            <a:r>
              <a:rPr lang="fr-FR" sz="1400" dirty="0" smtClean="0"/>
              <a:t>groupe social </a:t>
            </a:r>
            <a:r>
              <a:rPr lang="fr-FR" sz="1400" dirty="0"/>
              <a:t>donné, avec l'espace, avec l'organisation de l'espace, le rôle dévolu aux services publics, ce qui peut être visible ou non de la rue </a:t>
            </a:r>
            <a:r>
              <a:rPr lang="fr-FR" sz="1400" dirty="0" err="1"/>
              <a:t>etc</a:t>
            </a:r>
            <a:r>
              <a:rPr lang="fr-FR" sz="1400" dirty="0"/>
              <a:t>, </a:t>
            </a:r>
            <a:r>
              <a:rPr lang="fr-FR" sz="1400" dirty="0" smtClean="0"/>
              <a:t>toutes choses qui </a:t>
            </a:r>
            <a:r>
              <a:rPr lang="fr-FR" sz="1400" dirty="0"/>
              <a:t>renvoient à des représentations du monde, à des catégories mentales de classement, des conceptions partagées. </a:t>
            </a:r>
          </a:p>
          <a:p>
            <a:pPr marL="0" indent="0" algn="just">
              <a:buNone/>
            </a:pPr>
            <a:r>
              <a:rPr lang="fr-FR" sz="1400" dirty="0" smtClean="0"/>
              <a:t>Mais </a:t>
            </a:r>
            <a:r>
              <a:rPr lang="fr-FR" sz="1400" dirty="0"/>
              <a:t>elle est aussi un lieu culturel et </a:t>
            </a:r>
            <a:r>
              <a:rPr lang="fr-FR" sz="1400" dirty="0" smtClean="0"/>
              <a:t>m</a:t>
            </a:r>
            <a:r>
              <a:rPr lang="fr-FR" sz="1400" dirty="0" smtClean="0"/>
              <a:t>ême</a:t>
            </a:r>
            <a:r>
              <a:rPr lang="fr-FR" sz="1400" dirty="0" smtClean="0"/>
              <a:t> </a:t>
            </a:r>
            <a:r>
              <a:rPr lang="fr-FR" sz="1400" dirty="0"/>
              <a:t>artistique au sens où elle peut être le théâtre – et je prends ici le mot </a:t>
            </a:r>
            <a:r>
              <a:rPr lang="fr-FR" sz="1400" dirty="0" smtClean="0"/>
              <a:t>dans </a:t>
            </a:r>
            <a:r>
              <a:rPr lang="fr-FR" sz="1400" dirty="0"/>
              <a:t>ses sens propre et figuré – de manifestations </a:t>
            </a:r>
            <a:r>
              <a:rPr lang="fr-FR" sz="1400" dirty="0" smtClean="0"/>
              <a:t>artistiques, </a:t>
            </a:r>
            <a:r>
              <a:rPr lang="fr-FR" sz="1400" dirty="0"/>
              <a:t>d'un « spectacle de rue ». Ici, le passé le plus ancien rejoint le présent le plus actuel. La rue a </a:t>
            </a:r>
            <a:r>
              <a:rPr lang="fr-FR" sz="1400" dirty="0" smtClean="0"/>
              <a:t>toujours </a:t>
            </a:r>
            <a:r>
              <a:rPr lang="fr-FR" sz="1400" dirty="0"/>
              <a:t>été le lieu de multiples spectacles : jongleurs, cracheurs de feu, théâtre de plein air, mime, marionnettes etc.</a:t>
            </a:r>
          </a:p>
          <a:p>
            <a:pPr marL="0" indent="0" algn="just">
              <a:buNone/>
            </a:pPr>
            <a:r>
              <a:rPr lang="fr-FR" sz="1400" dirty="0" smtClean="0"/>
              <a:t>Ces </a:t>
            </a:r>
            <a:r>
              <a:rPr lang="fr-FR" sz="1400" dirty="0"/>
              <a:t>pratiques </a:t>
            </a:r>
            <a:r>
              <a:rPr lang="fr-FR" sz="1400" dirty="0" smtClean="0"/>
              <a:t>anciennes se sont </a:t>
            </a:r>
            <a:r>
              <a:rPr lang="fr-FR" sz="1400" dirty="0"/>
              <a:t>vu reconnaître par les </a:t>
            </a:r>
            <a:r>
              <a:rPr lang="fr-FR" sz="1400" dirty="0" smtClean="0"/>
              <a:t>pouvoirs </a:t>
            </a:r>
            <a:r>
              <a:rPr lang="fr-FR" sz="1400" dirty="0"/>
              <a:t>publics de ce pays, par la </a:t>
            </a:r>
            <a:r>
              <a:rPr lang="fr-FR" sz="1400" dirty="0" smtClean="0"/>
              <a:t>politique </a:t>
            </a:r>
            <a:r>
              <a:rPr lang="fr-FR" sz="1400" dirty="0"/>
              <a:t>culturelle </a:t>
            </a:r>
            <a:r>
              <a:rPr lang="fr-FR" sz="1400" dirty="0" smtClean="0"/>
              <a:t>française, </a:t>
            </a:r>
            <a:r>
              <a:rPr lang="fr-FR" sz="1400" dirty="0"/>
              <a:t>qui leur a décerné labels et subventions à partir des années 1980. Les processions de géants et de dragons ont </a:t>
            </a:r>
            <a:r>
              <a:rPr lang="fr-FR" sz="1400" dirty="0" smtClean="0"/>
              <a:t>m</a:t>
            </a:r>
            <a:r>
              <a:rPr lang="fr-FR" sz="1400" dirty="0" smtClean="0"/>
              <a:t>ême</a:t>
            </a:r>
            <a:r>
              <a:rPr lang="fr-FR" sz="1400" dirty="0" smtClean="0"/>
              <a:t> </a:t>
            </a:r>
            <a:r>
              <a:rPr lang="fr-FR" sz="1400" dirty="0"/>
              <a:t>été reconnus « patrimoine immatériel de </a:t>
            </a:r>
            <a:r>
              <a:rPr lang="fr-FR" sz="1400" dirty="0" smtClean="0"/>
              <a:t>l’humanité</a:t>
            </a:r>
            <a:r>
              <a:rPr lang="fr-FR" sz="1400" dirty="0"/>
              <a:t> » par </a:t>
            </a:r>
            <a:r>
              <a:rPr lang="fr-FR" sz="1400" dirty="0" smtClean="0"/>
              <a:t>l'Unesco.</a:t>
            </a:r>
          </a:p>
          <a:p>
            <a:pPr marL="0" indent="0" algn="just">
              <a:buNone/>
            </a:pPr>
            <a:r>
              <a:rPr lang="fr-FR" sz="1400" dirty="0" smtClean="0"/>
              <a:t>Les </a:t>
            </a:r>
            <a:r>
              <a:rPr lang="fr-FR" sz="1400" dirty="0"/>
              <a:t>arts de la rue ont leurs festivals </a:t>
            </a:r>
            <a:r>
              <a:rPr lang="fr-FR" sz="1400" dirty="0" smtClean="0"/>
              <a:t>(Aurillac </a:t>
            </a:r>
            <a:r>
              <a:rPr lang="fr-FR" sz="1400" dirty="0"/>
              <a:t>et </a:t>
            </a:r>
            <a:r>
              <a:rPr lang="fr-FR" sz="1400" dirty="0" err="1"/>
              <a:t>Viva</a:t>
            </a:r>
            <a:r>
              <a:rPr lang="fr-FR" sz="1400" dirty="0"/>
              <a:t> Cité, près de Rouen, </a:t>
            </a:r>
            <a:r>
              <a:rPr lang="fr-FR" sz="1400" dirty="0" smtClean="0"/>
              <a:t>sont </a:t>
            </a:r>
            <a:r>
              <a:rPr lang="fr-FR" sz="1400" dirty="0"/>
              <a:t>les plus </a:t>
            </a:r>
            <a:r>
              <a:rPr lang="fr-FR" sz="1400" dirty="0" smtClean="0"/>
              <a:t>connus en France)</a:t>
            </a:r>
            <a:r>
              <a:rPr lang="fr-FR" sz="1400" dirty="0"/>
              <a:t>, leur fédération nationale, leur centre national de ressources (</a:t>
            </a:r>
            <a:r>
              <a:rPr lang="fr-FR" sz="1400" dirty="0" err="1"/>
              <a:t>HorsLesMurs</a:t>
            </a:r>
            <a:r>
              <a:rPr lang="fr-FR" sz="1400" dirty="0"/>
              <a:t>), leur </a:t>
            </a:r>
            <a:r>
              <a:rPr lang="fr-FR" sz="1400" dirty="0" err="1"/>
              <a:t>éco-système</a:t>
            </a:r>
            <a:r>
              <a:rPr lang="fr-FR" sz="1400" dirty="0"/>
              <a:t> à la fois spontané et régulé.</a:t>
            </a:r>
          </a:p>
          <a:p>
            <a:pPr marL="0" indent="0" algn="just">
              <a:buNone/>
            </a:pPr>
            <a:r>
              <a:rPr lang="fr-FR" sz="1400" dirty="0" smtClean="0"/>
              <a:t>L'essor </a:t>
            </a:r>
            <a:r>
              <a:rPr lang="fr-FR" sz="1400" dirty="0"/>
              <a:t>de ces arts de la rue, leur reconnaissance depuis une </a:t>
            </a:r>
            <a:r>
              <a:rPr lang="fr-FR" sz="1400" dirty="0" smtClean="0"/>
              <a:t>trentaine </a:t>
            </a:r>
            <a:r>
              <a:rPr lang="fr-FR" sz="1400" dirty="0"/>
              <a:t>d'années, tient en partie à l'échec relatif de la démocratisation culturelle telle qu'elle a pu </a:t>
            </a:r>
            <a:r>
              <a:rPr lang="fr-FR" sz="1400" dirty="0" smtClean="0"/>
              <a:t>être </a:t>
            </a:r>
            <a:r>
              <a:rPr lang="fr-FR" sz="1400" dirty="0"/>
              <a:t>menée par les institutions de la culture classiques. Les arts de la rue ont paru un moyen de toucher cette partie de la population qui se tenait à l'écart (ou était tenue à l'écart) des </a:t>
            </a:r>
            <a:r>
              <a:rPr lang="fr-FR" sz="1400" dirty="0" smtClean="0"/>
              <a:t>grands </a:t>
            </a:r>
            <a:r>
              <a:rPr lang="fr-FR" sz="1400" dirty="0"/>
              <a:t>et petits </a:t>
            </a:r>
            <a:r>
              <a:rPr lang="fr-FR" sz="1400" dirty="0" smtClean="0"/>
              <a:t>établissements </a:t>
            </a:r>
            <a:r>
              <a:rPr lang="fr-FR" sz="1400" dirty="0"/>
              <a:t>de la culture, des institutions intimidantes de </a:t>
            </a:r>
            <a:r>
              <a:rPr lang="fr-FR" sz="1400" dirty="0" smtClean="0"/>
              <a:t>la  </a:t>
            </a:r>
            <a:r>
              <a:rPr lang="fr-FR" sz="1400" dirty="0"/>
              <a:t>« </a:t>
            </a:r>
            <a:r>
              <a:rPr lang="fr-FR" sz="1400" dirty="0" smtClean="0"/>
              <a:t>culture légitime ». </a:t>
            </a:r>
            <a:r>
              <a:rPr lang="fr-FR" sz="1400" dirty="0"/>
              <a:t>Et de fait, </a:t>
            </a:r>
            <a:r>
              <a:rPr lang="fr-FR" sz="1400" dirty="0" smtClean="0"/>
              <a:t>beaucoup </a:t>
            </a:r>
            <a:r>
              <a:rPr lang="fr-FR" sz="1400" dirty="0"/>
              <a:t>de ces spectacles connaissent un réel succès public. C'est </a:t>
            </a:r>
            <a:r>
              <a:rPr lang="fr-FR" sz="1400" dirty="0" smtClean="0"/>
              <a:t>aussi, pour </a:t>
            </a:r>
            <a:r>
              <a:rPr lang="fr-FR" sz="1400" dirty="0"/>
              <a:t>les élus </a:t>
            </a:r>
            <a:r>
              <a:rPr lang="fr-FR" sz="1400" dirty="0" smtClean="0"/>
              <a:t>locaux, </a:t>
            </a:r>
            <a:r>
              <a:rPr lang="fr-FR" sz="1400" dirty="0"/>
              <a:t>un moyen de donner une image festive et dynamique de leur ville, d'inviter au partage, de fabriquer du lien </a:t>
            </a:r>
            <a:r>
              <a:rPr lang="fr-FR" sz="1400" dirty="0" smtClean="0"/>
              <a:t>sans </a:t>
            </a:r>
            <a:r>
              <a:rPr lang="fr-FR" sz="1400" dirty="0"/>
              <a:t>condition de ressources matérielles ou culturelles. C'est </a:t>
            </a:r>
            <a:r>
              <a:rPr lang="fr-FR" sz="1400" dirty="0" smtClean="0"/>
              <a:t>un phénomène </a:t>
            </a:r>
            <a:r>
              <a:rPr lang="fr-FR" sz="1400" dirty="0"/>
              <a:t>qui s'inscrit </a:t>
            </a:r>
            <a:r>
              <a:rPr lang="fr-FR" sz="1400" dirty="0" smtClean="0"/>
              <a:t>dans </a:t>
            </a:r>
            <a:r>
              <a:rPr lang="fr-FR" sz="1400" dirty="0"/>
              <a:t>le </a:t>
            </a:r>
            <a:r>
              <a:rPr lang="fr-FR" sz="1400" dirty="0" smtClean="0"/>
              <a:t>développement </a:t>
            </a:r>
            <a:r>
              <a:rPr lang="fr-FR" sz="1400" dirty="0"/>
              <a:t>d'une culture « gratuite </a:t>
            </a:r>
            <a:r>
              <a:rPr lang="fr-FR" sz="1400" dirty="0" smtClean="0"/>
              <a:t>», </a:t>
            </a:r>
            <a:r>
              <a:rPr lang="fr-FR" sz="1400" dirty="0"/>
              <a:t>le </a:t>
            </a:r>
            <a:r>
              <a:rPr lang="fr-FR" sz="1400" dirty="0" smtClean="0"/>
              <a:t>développement </a:t>
            </a:r>
            <a:r>
              <a:rPr lang="fr-FR" sz="1400" dirty="0"/>
              <a:t>de </a:t>
            </a:r>
            <a:r>
              <a:rPr lang="fr-FR" sz="1400" dirty="0" smtClean="0"/>
              <a:t>l’événementiel </a:t>
            </a:r>
            <a:r>
              <a:rPr lang="fr-FR" sz="1400" dirty="0"/>
              <a:t>culturel </a:t>
            </a:r>
            <a:r>
              <a:rPr lang="fr-FR" sz="1400" dirty="0" smtClean="0"/>
              <a:t>dans </a:t>
            </a:r>
            <a:r>
              <a:rPr lang="fr-FR" sz="1400" dirty="0"/>
              <a:t>l'espace urbain public. </a:t>
            </a:r>
          </a:p>
          <a:p>
            <a:pPr marL="0" indent="0" algn="just">
              <a:buNone/>
            </a:pPr>
            <a:endParaRPr lang="fr-FR" sz="1400" dirty="0"/>
          </a:p>
        </p:txBody>
      </p:sp>
    </p:spTree>
    <p:extLst>
      <p:ext uri="{BB962C8B-B14F-4D97-AF65-F5344CB8AC3E}">
        <p14:creationId xmlns:p14="http://schemas.microsoft.com/office/powerpoint/2010/main" val="2154622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Séance 3 : la rue, le quartier</a:t>
            </a:r>
            <a:endParaRPr lang="fr-FR" dirty="0"/>
          </a:p>
        </p:txBody>
      </p:sp>
      <p:sp>
        <p:nvSpPr>
          <p:cNvPr id="3" name="Espace réservé du contenu 2"/>
          <p:cNvSpPr>
            <a:spLocks noGrp="1"/>
          </p:cNvSpPr>
          <p:nvPr>
            <p:ph idx="1"/>
          </p:nvPr>
        </p:nvSpPr>
        <p:spPr/>
        <p:txBody>
          <a:bodyPr>
            <a:normAutofit lnSpcReduction="10000"/>
          </a:bodyPr>
          <a:lstStyle/>
          <a:p>
            <a:pPr marL="0" indent="0">
              <a:buNone/>
            </a:pPr>
            <a:r>
              <a:rPr lang="fr-FR" dirty="0" smtClean="0"/>
              <a:t>Plan :</a:t>
            </a:r>
          </a:p>
          <a:p>
            <a:pPr marL="0" indent="0">
              <a:buNone/>
            </a:pPr>
            <a:endParaRPr lang="fr-FR" dirty="0"/>
          </a:p>
          <a:p>
            <a:pPr marL="514350" indent="-514350">
              <a:buAutoNum type="arabicPeriod"/>
            </a:pPr>
            <a:r>
              <a:rPr lang="fr-FR" dirty="0" smtClean="0"/>
              <a:t>Décrire et penser la rue (Perec, Benjamin, de </a:t>
            </a:r>
            <a:r>
              <a:rPr lang="fr-FR" dirty="0" err="1" smtClean="0"/>
              <a:t>Certeau</a:t>
            </a:r>
            <a:r>
              <a:rPr lang="fr-FR" dirty="0" smtClean="0"/>
              <a:t>)</a:t>
            </a:r>
          </a:p>
          <a:p>
            <a:pPr marL="514350" indent="-514350">
              <a:buAutoNum type="arabicPeriod"/>
            </a:pPr>
            <a:r>
              <a:rPr lang="fr-FR" dirty="0" smtClean="0"/>
              <a:t>Arts et spectacles de rue</a:t>
            </a:r>
          </a:p>
          <a:p>
            <a:pPr marL="514350" indent="-514350">
              <a:buAutoNum type="arabicPeriod"/>
            </a:pPr>
            <a:r>
              <a:rPr lang="fr-FR" dirty="0" smtClean="0"/>
              <a:t>Street Art</a:t>
            </a:r>
          </a:p>
          <a:p>
            <a:pPr marL="514350" indent="-514350">
              <a:buAutoNum type="arabicPeriod"/>
            </a:pPr>
            <a:r>
              <a:rPr lang="fr-FR" dirty="0" smtClean="0"/>
              <a:t>Le quartier</a:t>
            </a:r>
          </a:p>
          <a:p>
            <a:pPr marL="514350" indent="-514350">
              <a:buAutoNum type="arabicPeriod"/>
            </a:pPr>
            <a:r>
              <a:rPr lang="fr-FR" dirty="0" smtClean="0"/>
              <a:t>La « ville créative »</a:t>
            </a:r>
          </a:p>
          <a:p>
            <a:pPr marL="514350" indent="-514350">
              <a:buAutoNum type="arabicPeriod"/>
            </a:pPr>
            <a:endParaRPr lang="fr-FR" dirty="0"/>
          </a:p>
        </p:txBody>
      </p:sp>
    </p:spTree>
    <p:extLst>
      <p:ext uri="{BB962C8B-B14F-4D97-AF65-F5344CB8AC3E}">
        <p14:creationId xmlns:p14="http://schemas.microsoft.com/office/powerpoint/2010/main" val="302589034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1. Décrire et penser la rue</a:t>
            </a:r>
            <a:endParaRPr lang="fr-FR" dirty="0"/>
          </a:p>
        </p:txBody>
      </p:sp>
      <p:sp>
        <p:nvSpPr>
          <p:cNvPr id="3" name="Espace réservé du contenu 2"/>
          <p:cNvSpPr>
            <a:spLocks noGrp="1"/>
          </p:cNvSpPr>
          <p:nvPr>
            <p:ph idx="1"/>
          </p:nvPr>
        </p:nvSpPr>
        <p:spPr>
          <a:xfrm>
            <a:off x="457199" y="1600200"/>
            <a:ext cx="8448675" cy="5033963"/>
          </a:xfrm>
        </p:spPr>
        <p:txBody>
          <a:bodyPr numCol="2"/>
          <a:lstStyle/>
          <a:p>
            <a:r>
              <a:rPr lang="fr-FR" dirty="0" smtClean="0"/>
              <a:t>G. Perec : « Nous ne savons pas voir »</a:t>
            </a:r>
          </a:p>
          <a:p>
            <a:pPr marL="0" indent="0">
              <a:buNone/>
            </a:pPr>
            <a:r>
              <a:rPr lang="fr-FR" dirty="0" smtClean="0"/>
              <a:t>(</a:t>
            </a:r>
            <a:r>
              <a:rPr lang="fr-FR" i="1" dirty="0" smtClean="0"/>
              <a:t>Espèces d’espaces)</a:t>
            </a:r>
            <a:endParaRPr lang="fr-FR" dirty="0"/>
          </a:p>
        </p:txBody>
      </p:sp>
      <p:pic>
        <p:nvPicPr>
          <p:cNvPr id="4" name="Image 3" descr="especes-d-espaces-150188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1211" y="2668905"/>
            <a:ext cx="4885589" cy="3965258"/>
          </a:xfrm>
          <a:prstGeom prst="rect">
            <a:avLst/>
          </a:prstGeom>
        </p:spPr>
      </p:pic>
    </p:spTree>
    <p:extLst>
      <p:ext uri="{BB962C8B-B14F-4D97-AF65-F5344CB8AC3E}">
        <p14:creationId xmlns:p14="http://schemas.microsoft.com/office/powerpoint/2010/main" val="351018161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numCol="1">
            <a:normAutofit fontScale="70000" lnSpcReduction="20000"/>
          </a:bodyPr>
          <a:lstStyle/>
          <a:p>
            <a:pPr marL="0" indent="0">
              <a:buNone/>
            </a:pPr>
            <a:r>
              <a:rPr lang="fr-FR" dirty="0" smtClean="0"/>
              <a:t>W. Benjamin : </a:t>
            </a:r>
          </a:p>
          <a:p>
            <a:pPr marL="0" indent="0" algn="just">
              <a:buNone/>
            </a:pPr>
            <a:r>
              <a:rPr lang="fr-FR" dirty="0" smtClean="0"/>
              <a:t>« Ces passages, nouvelle invention du luxe industriel, sont des galeries recouvertes de verre, lambrissées de marbre, qui traversent des blocs entiers d’immeubles dont les propriétaires se sont regroupés en vue de telles spéculations. De part et d’autre de ces galeries, qui reçoivent le jour d’en haut, s’alignent les boutiques les plus élégantes, en sorte qu’un pareil passage est une ville, un monde en miniature. »</a:t>
            </a:r>
          </a:p>
          <a:p>
            <a:pPr marL="0" indent="0" algn="just">
              <a:buNone/>
            </a:pPr>
            <a:endParaRPr lang="fr-FR" dirty="0" smtClean="0"/>
          </a:p>
          <a:p>
            <a:pPr marL="0" indent="0" algn="just">
              <a:buNone/>
            </a:pPr>
            <a:r>
              <a:rPr lang="fr-FR" dirty="0" smtClean="0"/>
              <a:t>Définition tirée d’un </a:t>
            </a:r>
            <a:r>
              <a:rPr lang="fr-FR" i="1" dirty="0" smtClean="0"/>
              <a:t>Guide illustré de Paris</a:t>
            </a:r>
            <a:r>
              <a:rPr lang="fr-FR" dirty="0" smtClean="0"/>
              <a:t>, citée dans </a:t>
            </a:r>
            <a:r>
              <a:rPr lang="fr-FR" i="1" dirty="0" smtClean="0"/>
              <a:t>Paris, capitale du XIXe siècle </a:t>
            </a:r>
            <a:r>
              <a:rPr lang="fr-FR" dirty="0" smtClean="0"/>
              <a:t>(trad. par Jean Lacoste d’après l’édition originale de 1935, Paris, éditions du Cerf, 1989)</a:t>
            </a:r>
          </a:p>
          <a:p>
            <a:pPr marL="0" indent="0">
              <a:buNone/>
            </a:pPr>
            <a:r>
              <a:rPr lang="fr-FR" dirty="0" smtClean="0"/>
              <a:t>Texte librement téléchargeable aux formats standards (</a:t>
            </a:r>
            <a:r>
              <a:rPr lang="fr-FR" dirty="0" err="1" smtClean="0"/>
              <a:t>pdf</a:t>
            </a:r>
            <a:r>
              <a:rPr lang="fr-FR" dirty="0" smtClean="0"/>
              <a:t>, doc et </a:t>
            </a:r>
            <a:r>
              <a:rPr lang="fr-FR" dirty="0" err="1" smtClean="0"/>
              <a:t>rtf</a:t>
            </a:r>
            <a:r>
              <a:rPr lang="fr-FR" dirty="0" smtClean="0"/>
              <a:t>) à l’adresse suivante : </a:t>
            </a:r>
            <a:r>
              <a:rPr lang="fr-FR" dirty="0" smtClean="0">
                <a:hlinkClick r:id="rId2" tooltip="classiques.uqac.ca - Nouvelle fenêtre"/>
              </a:rPr>
              <a:t>http://classiques.uqac.ca/classiques/benjamin_walter/paris_capitale_19e_siecle/paris_capitale.html</a:t>
            </a:r>
            <a:endParaRPr lang="fr-FR" dirty="0"/>
          </a:p>
        </p:txBody>
      </p:sp>
    </p:spTree>
    <p:extLst>
      <p:ext uri="{BB962C8B-B14F-4D97-AF65-F5344CB8AC3E}">
        <p14:creationId xmlns:p14="http://schemas.microsoft.com/office/powerpoint/2010/main" val="391982986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descr="9782204031578.jpg"/>
          <p:cNvPicPr>
            <a:picLocks noGrp="1" noChangeAspect="1"/>
          </p:cNvPicPr>
          <p:nvPr>
            <p:ph idx="1"/>
          </p:nvPr>
        </p:nvPicPr>
        <p:blipFill>
          <a:blip r:embed="rId2">
            <a:extLst>
              <a:ext uri="{28A0092B-C50C-407E-A947-70E740481C1C}">
                <a14:useLocalDpi xmlns:a14="http://schemas.microsoft.com/office/drawing/2010/main" val="0"/>
              </a:ext>
            </a:extLst>
          </a:blip>
          <a:srcRect l="-100345" r="-100345"/>
          <a:stretch>
            <a:fillRect/>
          </a:stretch>
        </p:blipFill>
        <p:spPr>
          <a:xfrm>
            <a:off x="-2841651" y="1038242"/>
            <a:ext cx="9394145" cy="5642432"/>
          </a:xfrm>
        </p:spPr>
      </p:pic>
      <p:pic>
        <p:nvPicPr>
          <p:cNvPr id="5" name="Image 4"/>
          <p:cNvPicPr>
            <a:picLocks noChangeAspect="1"/>
          </p:cNvPicPr>
          <p:nvPr/>
        </p:nvPicPr>
        <p:blipFill>
          <a:blip r:embed="rId3"/>
          <a:stretch>
            <a:fillRect/>
          </a:stretch>
        </p:blipFill>
        <p:spPr>
          <a:xfrm>
            <a:off x="3562643" y="2144414"/>
            <a:ext cx="5350341" cy="4012756"/>
          </a:xfrm>
          <a:prstGeom prst="rect">
            <a:avLst/>
          </a:prstGeom>
        </p:spPr>
      </p:pic>
    </p:spTree>
    <p:extLst>
      <p:ext uri="{BB962C8B-B14F-4D97-AF65-F5344CB8AC3E}">
        <p14:creationId xmlns:p14="http://schemas.microsoft.com/office/powerpoint/2010/main" val="180636710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457200"/>
            <a:ext cx="8229600" cy="1143000"/>
          </a:xfrm>
        </p:spPr>
        <p:txBody>
          <a:bodyPr/>
          <a:lstStyle/>
          <a:p>
            <a:endParaRPr lang="fr-FR"/>
          </a:p>
        </p:txBody>
      </p:sp>
      <p:sp>
        <p:nvSpPr>
          <p:cNvPr id="3" name="Espace réservé du contenu 2"/>
          <p:cNvSpPr>
            <a:spLocks noGrp="1"/>
          </p:cNvSpPr>
          <p:nvPr>
            <p:ph idx="1"/>
          </p:nvPr>
        </p:nvSpPr>
        <p:spPr>
          <a:xfrm>
            <a:off x="457200" y="1600200"/>
            <a:ext cx="8229600" cy="4525963"/>
          </a:xfrm>
        </p:spPr>
        <p:txBody>
          <a:bodyPr numCol="2"/>
          <a:lstStyle/>
          <a:p>
            <a:pPr marL="0" indent="0" algn="just">
              <a:buNone/>
            </a:pPr>
            <a:r>
              <a:rPr lang="fr-FR" dirty="0" smtClean="0"/>
              <a:t>De </a:t>
            </a:r>
            <a:r>
              <a:rPr lang="fr-FR" dirty="0" err="1" smtClean="0"/>
              <a:t>Certeau</a:t>
            </a:r>
            <a:r>
              <a:rPr lang="fr-FR" dirty="0" smtClean="0"/>
              <a:t> : </a:t>
            </a:r>
            <a:r>
              <a:rPr lang="fr-FR" sz="2800" dirty="0" smtClean="0"/>
              <a:t>« L’acte de marcher est au système urbain ce que l’énonciation (le </a:t>
            </a:r>
            <a:r>
              <a:rPr lang="fr-FR" sz="2800" i="1" dirty="0" smtClean="0"/>
              <a:t>speech </a:t>
            </a:r>
            <a:r>
              <a:rPr lang="fr-FR" sz="2800" i="1" dirty="0" err="1" smtClean="0"/>
              <a:t>act</a:t>
            </a:r>
            <a:r>
              <a:rPr lang="fr-FR" sz="2800" dirty="0" smtClean="0"/>
              <a:t>) est à la langue ou aux énoncés proférés. » (1980)</a:t>
            </a:r>
            <a:endParaRPr lang="fr-FR" sz="2800" dirty="0"/>
          </a:p>
        </p:txBody>
      </p:sp>
      <p:sp>
        <p:nvSpPr>
          <p:cNvPr id="4" name="ZoneTexte 3"/>
          <p:cNvSpPr txBox="1"/>
          <p:nvPr/>
        </p:nvSpPr>
        <p:spPr>
          <a:xfrm>
            <a:off x="1962816" y="2573296"/>
            <a:ext cx="184666" cy="369332"/>
          </a:xfrm>
          <a:prstGeom prst="rect">
            <a:avLst/>
          </a:prstGeom>
          <a:noFill/>
        </p:spPr>
        <p:txBody>
          <a:bodyPr wrap="none" rtlCol="0">
            <a:spAutoFit/>
          </a:bodyPr>
          <a:lstStyle/>
          <a:p>
            <a:endParaRPr lang="fr-FR" dirty="0"/>
          </a:p>
        </p:txBody>
      </p:sp>
      <p:pic>
        <p:nvPicPr>
          <p:cNvPr id="5" name="Image 4"/>
          <p:cNvPicPr>
            <a:picLocks noChangeAspect="1"/>
          </p:cNvPicPr>
          <p:nvPr/>
        </p:nvPicPr>
        <p:blipFill>
          <a:blip r:embed="rId2"/>
          <a:stretch>
            <a:fillRect/>
          </a:stretch>
        </p:blipFill>
        <p:spPr>
          <a:xfrm>
            <a:off x="5204637" y="1253657"/>
            <a:ext cx="3330960" cy="5455883"/>
          </a:xfrm>
          <a:prstGeom prst="rect">
            <a:avLst/>
          </a:prstGeom>
        </p:spPr>
      </p:pic>
    </p:spTree>
    <p:extLst>
      <p:ext uri="{BB962C8B-B14F-4D97-AF65-F5344CB8AC3E}">
        <p14:creationId xmlns:p14="http://schemas.microsoft.com/office/powerpoint/2010/main" val="26415774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2. Arts et spectacles de la rue</a:t>
            </a:r>
            <a:endParaRPr lang="fr-FR" dirty="0"/>
          </a:p>
        </p:txBody>
      </p:sp>
      <p:pic>
        <p:nvPicPr>
          <p:cNvPr id="4" name="Espace réservé du contenu 3" descr="12786.jpg"/>
          <p:cNvPicPr>
            <a:picLocks noGrp="1" noChangeAspect="1"/>
          </p:cNvPicPr>
          <p:nvPr>
            <p:ph idx="1"/>
          </p:nvPr>
        </p:nvPicPr>
        <p:blipFill>
          <a:blip r:embed="rId2">
            <a:extLst>
              <a:ext uri="{28A0092B-C50C-407E-A947-70E740481C1C}">
                <a14:useLocalDpi xmlns:a14="http://schemas.microsoft.com/office/drawing/2010/main" val="0"/>
              </a:ext>
            </a:extLst>
          </a:blip>
          <a:srcRect l="-86010" r="-86010"/>
          <a:stretch>
            <a:fillRect/>
          </a:stretch>
        </p:blipFill>
        <p:spPr>
          <a:xfrm>
            <a:off x="-2181880" y="1600200"/>
            <a:ext cx="8229600" cy="4525963"/>
          </a:xfrm>
        </p:spPr>
      </p:pic>
      <p:pic>
        <p:nvPicPr>
          <p:cNvPr id="5" name="Image 4" descr="tourisme-festives-hallesdes-arts-de-la-rue-1738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4232" y="2697162"/>
            <a:ext cx="5143501" cy="3429001"/>
          </a:xfrm>
          <a:prstGeom prst="rect">
            <a:avLst/>
          </a:prstGeom>
        </p:spPr>
      </p:pic>
    </p:spTree>
    <p:extLst>
      <p:ext uri="{BB962C8B-B14F-4D97-AF65-F5344CB8AC3E}">
        <p14:creationId xmlns:p14="http://schemas.microsoft.com/office/powerpoint/2010/main" val="68305962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85000" lnSpcReduction="10000"/>
          </a:bodyPr>
          <a:lstStyle/>
          <a:p>
            <a:r>
              <a:rPr lang="fr-FR" dirty="0"/>
              <a:t>C</a:t>
            </a:r>
            <a:r>
              <a:rPr lang="fr-FR" dirty="0" smtClean="0"/>
              <a:t>entre </a:t>
            </a:r>
            <a:r>
              <a:rPr lang="fr-FR" dirty="0"/>
              <a:t>de ressources arts de la piste et de la rue </a:t>
            </a:r>
            <a:r>
              <a:rPr lang="fr-FR" dirty="0" smtClean="0"/>
              <a:t>:</a:t>
            </a:r>
          </a:p>
          <a:p>
            <a:pPr marL="0" indent="0">
              <a:buNone/>
            </a:pPr>
            <a:r>
              <a:rPr lang="fr-FR" dirty="0" smtClean="0">
                <a:hlinkClick r:id="rId2"/>
              </a:rPr>
              <a:t>http</a:t>
            </a:r>
            <a:r>
              <a:rPr lang="fr-FR" dirty="0">
                <a:hlinkClick r:id="rId2"/>
              </a:rPr>
              <a:t>://</a:t>
            </a:r>
            <a:r>
              <a:rPr lang="fr-FR" dirty="0" smtClean="0">
                <a:hlinkClick r:id="rId2"/>
              </a:rPr>
              <a:t>www.horslesmurs.asso.fr</a:t>
            </a:r>
            <a:endParaRPr lang="fr-FR" dirty="0"/>
          </a:p>
          <a:p>
            <a:pPr marL="0" indent="0">
              <a:buNone/>
            </a:pPr>
            <a:endParaRPr lang="fr-FR" dirty="0" smtClean="0"/>
          </a:p>
          <a:p>
            <a:r>
              <a:rPr lang="fr-FR" dirty="0" smtClean="0"/>
              <a:t>Le </a:t>
            </a:r>
            <a:r>
              <a:rPr lang="fr-FR" dirty="0"/>
              <a:t>site de la fédération association professionnelle des arts de la </a:t>
            </a:r>
            <a:r>
              <a:rPr lang="fr-FR" dirty="0" smtClean="0"/>
              <a:t>rue : </a:t>
            </a:r>
            <a:r>
              <a:rPr lang="fr-FR" u="sng" dirty="0">
                <a:hlinkClick r:id="rId3"/>
              </a:rPr>
              <a:t>http://www.federationartsdelarue.org/</a:t>
            </a:r>
            <a:endParaRPr lang="fr-FR" dirty="0"/>
          </a:p>
          <a:p>
            <a:pPr marL="0" indent="0">
              <a:buNone/>
            </a:pPr>
            <a:endParaRPr lang="fr-FR" dirty="0"/>
          </a:p>
          <a:p>
            <a:r>
              <a:rPr lang="fr-FR" dirty="0" smtClean="0"/>
              <a:t>Le site du ministère de la Culture :</a:t>
            </a:r>
            <a:endParaRPr lang="fr-FR" dirty="0" smtClean="0">
              <a:hlinkClick r:id="rId4"/>
            </a:endParaRPr>
          </a:p>
          <a:p>
            <a:pPr marL="0" indent="0">
              <a:buNone/>
            </a:pPr>
            <a:r>
              <a:rPr lang="fr-FR" u="sng" dirty="0" smtClean="0">
                <a:hlinkClick r:id="rId4"/>
              </a:rPr>
              <a:t>http</a:t>
            </a:r>
            <a:r>
              <a:rPr lang="fr-FR" u="sng" dirty="0">
                <a:hlinkClick r:id="rId4"/>
              </a:rPr>
              <a:t>://www.culturecommunication.gouv.fr/Aides-demarches/Foire-aux-questions/Theatre-Danse-Musique-Art-de-la-rue/Qu-appelle-t-on-art-de-la-rue</a:t>
            </a:r>
            <a:r>
              <a:rPr lang="fr-FR" dirty="0" smtClean="0">
                <a:effectLst/>
              </a:rPr>
              <a:t> </a:t>
            </a:r>
            <a:endParaRPr lang="fr-FR" dirty="0"/>
          </a:p>
        </p:txBody>
      </p:sp>
    </p:spTree>
    <p:extLst>
      <p:ext uri="{BB962C8B-B14F-4D97-AF65-F5344CB8AC3E}">
        <p14:creationId xmlns:p14="http://schemas.microsoft.com/office/powerpoint/2010/main" val="153791010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descr="afficheweb.jpg"/>
          <p:cNvPicPr>
            <a:picLocks noGrp="1" noChangeAspect="1"/>
          </p:cNvPicPr>
          <p:nvPr>
            <p:ph idx="1"/>
          </p:nvPr>
        </p:nvPicPr>
        <p:blipFill>
          <a:blip r:embed="rId2">
            <a:extLst>
              <a:ext uri="{28A0092B-C50C-407E-A947-70E740481C1C}">
                <a14:useLocalDpi xmlns:a14="http://schemas.microsoft.com/office/drawing/2010/main" val="0"/>
              </a:ext>
            </a:extLst>
          </a:blip>
          <a:srcRect l="-74941" r="-74941"/>
          <a:stretch>
            <a:fillRect/>
          </a:stretch>
        </p:blipFill>
        <p:spPr>
          <a:xfrm>
            <a:off x="-2865079" y="520019"/>
            <a:ext cx="10193701" cy="5606143"/>
          </a:xfrm>
        </p:spPr>
      </p:pic>
      <p:pic>
        <p:nvPicPr>
          <p:cNvPr id="5" name="Image 4" descr="PDR_affiche_20140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343" y="520020"/>
            <a:ext cx="3962457" cy="5606143"/>
          </a:xfrm>
          <a:prstGeom prst="rect">
            <a:avLst/>
          </a:prstGeom>
        </p:spPr>
      </p:pic>
    </p:spTree>
    <p:extLst>
      <p:ext uri="{BB962C8B-B14F-4D97-AF65-F5344CB8AC3E}">
        <p14:creationId xmlns:p14="http://schemas.microsoft.com/office/powerpoint/2010/main" val="281337168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3. Street Art et cultures urbaines</a:t>
            </a:r>
            <a:endParaRPr lang="fr-FR" dirty="0"/>
          </a:p>
        </p:txBody>
      </p:sp>
      <p:sp>
        <p:nvSpPr>
          <p:cNvPr id="3" name="Espace réservé du contenu 2"/>
          <p:cNvSpPr>
            <a:spLocks noGrp="1"/>
          </p:cNvSpPr>
          <p:nvPr>
            <p:ph idx="1"/>
          </p:nvPr>
        </p:nvSpPr>
        <p:spPr/>
        <p:txBody>
          <a:bodyPr/>
          <a:lstStyle/>
          <a:p>
            <a:r>
              <a:rPr lang="fr-FR" dirty="0" smtClean="0"/>
              <a:t>Banlieues d’Europe (Lyon)</a:t>
            </a:r>
          </a:p>
          <a:p>
            <a:pPr marL="0" indent="0">
              <a:buNone/>
            </a:pPr>
            <a:r>
              <a:rPr lang="fr-FR" dirty="0" smtClean="0">
                <a:hlinkClick r:id="rId2"/>
              </a:rPr>
              <a:t>http://www.banlieues-europe.com/</a:t>
            </a:r>
            <a:endParaRPr lang="fr-FR" dirty="0" smtClean="0"/>
          </a:p>
          <a:p>
            <a:pPr marL="0" indent="0">
              <a:buNone/>
            </a:pPr>
            <a:endParaRPr lang="fr-FR" dirty="0"/>
          </a:p>
          <a:p>
            <a:r>
              <a:rPr lang="fr-FR" dirty="0" smtClean="0"/>
              <a:t>Cité des Arts de la rue (Marseille)</a:t>
            </a:r>
          </a:p>
          <a:p>
            <a:pPr marL="0" indent="0">
              <a:buNone/>
            </a:pPr>
            <a:r>
              <a:rPr lang="fr-FR" dirty="0" smtClean="0">
                <a:hlinkClick r:id="rId3"/>
              </a:rPr>
              <a:t>http://www.lacitedesartsdelarue.net/</a:t>
            </a:r>
            <a:endParaRPr lang="fr-FR" dirty="0" smtClean="0"/>
          </a:p>
          <a:p>
            <a:pPr marL="0" indent="0">
              <a:buNone/>
            </a:pPr>
            <a:endParaRPr lang="fr-FR" dirty="0" smtClean="0"/>
          </a:p>
          <a:p>
            <a:pPr marL="0" indent="0">
              <a:buNone/>
            </a:pPr>
            <a:endParaRPr lang="fr-FR" dirty="0"/>
          </a:p>
        </p:txBody>
      </p:sp>
    </p:spTree>
    <p:extLst>
      <p:ext uri="{BB962C8B-B14F-4D97-AF65-F5344CB8AC3E}">
        <p14:creationId xmlns:p14="http://schemas.microsoft.com/office/powerpoint/2010/main" val="3145949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5" name="Espace réservé du contenu 4"/>
          <p:cNvSpPr>
            <a:spLocks noGrp="1"/>
          </p:cNvSpPr>
          <p:nvPr>
            <p:ph idx="1"/>
          </p:nvPr>
        </p:nvSpPr>
        <p:spPr/>
        <p:txBody>
          <a:bodyPr numCol="2"/>
          <a:lstStyle/>
          <a:p>
            <a:pPr marL="0" indent="0">
              <a:buNone/>
            </a:pPr>
            <a:r>
              <a:rPr lang="fr-FR" dirty="0" smtClean="0"/>
              <a:t>Parcours Street Art du 13</a:t>
            </a:r>
            <a:r>
              <a:rPr lang="fr-FR" baseline="30000" dirty="0" smtClean="0"/>
              <a:t>e</a:t>
            </a:r>
            <a:r>
              <a:rPr lang="fr-FR" dirty="0" smtClean="0"/>
              <a:t> arrondissement de Paris</a:t>
            </a:r>
          </a:p>
          <a:p>
            <a:pPr marL="0" indent="0">
              <a:buNone/>
            </a:pPr>
            <a:endParaRPr lang="fr-FR" dirty="0"/>
          </a:p>
          <a:p>
            <a:pPr marL="0" indent="0">
              <a:buNone/>
            </a:pPr>
            <a:r>
              <a:rPr lang="fr-FR" dirty="0" smtClean="0">
                <a:hlinkClick r:id="rId2"/>
              </a:rPr>
              <a:t>http://www.mairie13.paris.fr/mairie13/jsp/site/Portal.jsp?page_id=712</a:t>
            </a:r>
            <a:endParaRPr lang="fr-FR" dirty="0" smtClean="0"/>
          </a:p>
          <a:p>
            <a:pPr marL="0" indent="0">
              <a:buNone/>
            </a:pPr>
            <a:endParaRPr lang="fr-FR" dirty="0"/>
          </a:p>
        </p:txBody>
      </p:sp>
      <p:pic>
        <p:nvPicPr>
          <p:cNvPr id="6" name="Image 5"/>
          <p:cNvPicPr>
            <a:picLocks noChangeAspect="1"/>
          </p:cNvPicPr>
          <p:nvPr/>
        </p:nvPicPr>
        <p:blipFill>
          <a:blip r:embed="rId3"/>
          <a:stretch>
            <a:fillRect/>
          </a:stretch>
        </p:blipFill>
        <p:spPr>
          <a:xfrm>
            <a:off x="4481285" y="544285"/>
            <a:ext cx="4408715" cy="5991844"/>
          </a:xfrm>
          <a:prstGeom prst="rect">
            <a:avLst/>
          </a:prstGeom>
        </p:spPr>
      </p:pic>
    </p:spTree>
    <p:extLst>
      <p:ext uri="{BB962C8B-B14F-4D97-AF65-F5344CB8AC3E}">
        <p14:creationId xmlns:p14="http://schemas.microsoft.com/office/powerpoint/2010/main" val="163155719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p:cNvPicPr>
            <a:picLocks noGrp="1" noChangeAspect="1"/>
          </p:cNvPicPr>
          <p:nvPr>
            <p:ph idx="1"/>
          </p:nvPr>
        </p:nvPicPr>
        <p:blipFill>
          <a:blip r:embed="rId2"/>
          <a:srcRect l="-18832" r="-18832"/>
          <a:stretch>
            <a:fillRect/>
          </a:stretch>
        </p:blipFill>
        <p:spPr>
          <a:xfrm>
            <a:off x="-868995" y="671286"/>
            <a:ext cx="10655552" cy="5860143"/>
          </a:xfrm>
        </p:spPr>
      </p:pic>
    </p:spTree>
    <p:extLst>
      <p:ext uri="{BB962C8B-B14F-4D97-AF65-F5344CB8AC3E}">
        <p14:creationId xmlns:p14="http://schemas.microsoft.com/office/powerpoint/2010/main" val="84789532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 Pourquoi les lieux importent-ils? »</a:t>
            </a:r>
            <a:endParaRPr lang="fr-FR" dirty="0"/>
          </a:p>
        </p:txBody>
      </p:sp>
      <p:pic>
        <p:nvPicPr>
          <p:cNvPr id="4" name="Espace réservé du contenu 3"/>
          <p:cNvPicPr>
            <a:picLocks noGrp="1" noChangeAspect="1"/>
          </p:cNvPicPr>
          <p:nvPr>
            <p:ph idx="1"/>
          </p:nvPr>
        </p:nvPicPr>
        <p:blipFill>
          <a:blip r:embed="rId2"/>
          <a:srcRect t="-23520" b="-23520"/>
          <a:stretch>
            <a:fillRect/>
          </a:stretch>
        </p:blipFill>
        <p:spPr>
          <a:xfrm>
            <a:off x="0" y="1600201"/>
            <a:ext cx="9122228" cy="5016874"/>
          </a:xfrm>
        </p:spPr>
      </p:pic>
    </p:spTree>
    <p:extLst>
      <p:ext uri="{BB962C8B-B14F-4D97-AF65-F5344CB8AC3E}">
        <p14:creationId xmlns:p14="http://schemas.microsoft.com/office/powerpoint/2010/main" val="278648538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68</TotalTime>
  <Words>496</Words>
  <Application>Microsoft Macintosh PowerPoint</Application>
  <PresentationFormat>Présentation à l'écran (4:3)</PresentationFormat>
  <Paragraphs>44</Paragraphs>
  <Slides>14</Slides>
  <Notes>0</Notes>
  <HiddenSlides>0</HiddenSlides>
  <MMClips>0</MMClips>
  <ScaleCrop>false</ScaleCrop>
  <HeadingPairs>
    <vt:vector size="4" baseType="variant">
      <vt:variant>
        <vt:lpstr>Thème</vt:lpstr>
      </vt:variant>
      <vt:variant>
        <vt:i4>1</vt:i4>
      </vt:variant>
      <vt:variant>
        <vt:lpstr>Titres des diapositives</vt:lpstr>
      </vt:variant>
      <vt:variant>
        <vt:i4>14</vt:i4>
      </vt:variant>
    </vt:vector>
  </HeadingPairs>
  <TitlesOfParts>
    <vt:vector size="15" baseType="lpstr">
      <vt:lpstr>Thème Office</vt:lpstr>
      <vt:lpstr>Géographie(s) de la culture Les lieux de la culture</vt:lpstr>
      <vt:lpstr>Présentation PowerPoint</vt:lpstr>
      <vt:lpstr>Séance 3 : la rue, le quartier</vt:lpstr>
      <vt:lpstr>1. Décrire et penser la rue</vt:lpstr>
      <vt:lpstr>Présentation PowerPoint</vt:lpstr>
      <vt:lpstr>Présentation PowerPoint</vt:lpstr>
      <vt:lpstr>Présentation PowerPoint</vt:lpstr>
      <vt:lpstr>2. Arts et spectacles de la rue</vt:lpstr>
      <vt:lpstr>Présentation PowerPoint</vt:lpstr>
      <vt:lpstr>Présentation PowerPoint</vt:lpstr>
      <vt:lpstr>3. Street Art et cultures urbaines</vt:lpstr>
      <vt:lpstr>Présentation PowerPoint</vt:lpstr>
      <vt:lpstr>Présentation PowerPoint</vt:lpstr>
      <vt:lpstr>« Pourquoi les lieux importent-ils?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Géographie(s) de la culture Les lieux de la culture</dc:title>
  <dc:creator>unversite sorbonne nouvelle</dc:creator>
  <cp:lastModifiedBy>unversite sorbonne nouvelle</cp:lastModifiedBy>
  <cp:revision>8</cp:revision>
  <dcterms:created xsi:type="dcterms:W3CDTF">2015-10-05T15:11:31Z</dcterms:created>
  <dcterms:modified xsi:type="dcterms:W3CDTF">2015-11-01T10:04:35Z</dcterms:modified>
</cp:coreProperties>
</file>