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57" r:id="rId4"/>
    <p:sldId id="265" r:id="rId5"/>
    <p:sldId id="258" r:id="rId6"/>
    <p:sldId id="266" r:id="rId7"/>
    <p:sldId id="262" r:id="rId8"/>
    <p:sldId id="259" r:id="rId9"/>
    <p:sldId id="260" r:id="rId10"/>
    <p:sldId id="261" r:id="rId11"/>
    <p:sldId id="263" r:id="rId12"/>
    <p:sldId id="267" r:id="rId13"/>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169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F8207618-9B8D-0B49-8016-E0AC966E16D4}"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56201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8207618-9B8D-0B49-8016-E0AC966E16D4}"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3061690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8207618-9B8D-0B49-8016-E0AC966E16D4}"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538836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8207618-9B8D-0B49-8016-E0AC966E16D4}" type="datetimeFigureOut">
              <a:rPr lang="fr-FR" smtClean="0"/>
              <a:t>01/11/15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2771563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8207618-9B8D-0B49-8016-E0AC966E16D4}" type="datetimeFigureOut">
              <a:rPr lang="fr-FR" smtClean="0"/>
              <a:t>01/11/15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2635061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F8207618-9B8D-0B49-8016-E0AC966E16D4}" type="datetimeFigureOut">
              <a:rPr lang="fr-FR" smtClean="0"/>
              <a:t>01/11/15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410759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8207618-9B8D-0B49-8016-E0AC966E16D4}" type="datetimeFigureOut">
              <a:rPr lang="fr-FR" smtClean="0"/>
              <a:t>01/11/15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4260851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8207618-9B8D-0B49-8016-E0AC966E16D4}" type="datetimeFigureOut">
              <a:rPr lang="fr-FR" smtClean="0"/>
              <a:t>01/11/15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862145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8207618-9B8D-0B49-8016-E0AC966E16D4}" type="datetimeFigureOut">
              <a:rPr lang="fr-FR" smtClean="0"/>
              <a:t>01/11/15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2511570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8207618-9B8D-0B49-8016-E0AC966E16D4}"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3139218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8207618-9B8D-0B49-8016-E0AC966E16D4}" type="datetimeFigureOut">
              <a:rPr lang="fr-FR" smtClean="0"/>
              <a:t>01/11/15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DD8302-1823-AC40-9D87-21C7958374B2}" type="slidenum">
              <a:rPr lang="fr-FR" smtClean="0"/>
              <a:t>‹#›</a:t>
            </a:fld>
            <a:endParaRPr lang="fr-FR"/>
          </a:p>
        </p:txBody>
      </p:sp>
    </p:spTree>
    <p:extLst>
      <p:ext uri="{BB962C8B-B14F-4D97-AF65-F5344CB8AC3E}">
        <p14:creationId xmlns:p14="http://schemas.microsoft.com/office/powerpoint/2010/main" val="42886986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07618-9B8D-0B49-8016-E0AC966E16D4}" type="datetimeFigureOut">
              <a:rPr lang="fr-FR" smtClean="0"/>
              <a:t>01/11/15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DD8302-1823-AC40-9D87-21C7958374B2}" type="slidenum">
              <a:rPr lang="fr-FR" smtClean="0"/>
              <a:t>‹#›</a:t>
            </a:fld>
            <a:endParaRPr lang="fr-FR"/>
          </a:p>
        </p:txBody>
      </p:sp>
    </p:spTree>
    <p:extLst>
      <p:ext uri="{BB962C8B-B14F-4D97-AF65-F5344CB8AC3E}">
        <p14:creationId xmlns:p14="http://schemas.microsoft.com/office/powerpoint/2010/main" val="3002374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Géographie(s) de la culture</a:t>
            </a:r>
            <a:br>
              <a:rPr lang="fr-FR" dirty="0" smtClean="0"/>
            </a:br>
            <a:r>
              <a:rPr lang="fr-FR" dirty="0" smtClean="0"/>
              <a:t>Les lieux de la culture</a:t>
            </a:r>
            <a:endParaRPr lang="fr-FR" dirty="0"/>
          </a:p>
        </p:txBody>
      </p:sp>
      <p:sp>
        <p:nvSpPr>
          <p:cNvPr id="3" name="Sous-titre 2"/>
          <p:cNvSpPr>
            <a:spLocks noGrp="1"/>
          </p:cNvSpPr>
          <p:nvPr>
            <p:ph type="subTitle" idx="1"/>
          </p:nvPr>
        </p:nvSpPr>
        <p:spPr/>
        <p:txBody>
          <a:bodyPr/>
          <a:lstStyle/>
          <a:p>
            <a:r>
              <a:rPr lang="fr-FR" dirty="0" smtClean="0"/>
              <a:t>M5MA06 </a:t>
            </a:r>
          </a:p>
          <a:p>
            <a:r>
              <a:rPr lang="fr-FR" dirty="0" smtClean="0"/>
              <a:t>L3 Médiation culturelle 2015-2016</a:t>
            </a:r>
          </a:p>
          <a:p>
            <a:r>
              <a:rPr lang="fr-FR" dirty="0" smtClean="0"/>
              <a:t>Laurent Martin</a:t>
            </a:r>
            <a:endParaRPr lang="fr-FR" dirty="0"/>
          </a:p>
        </p:txBody>
      </p:sp>
    </p:spTree>
    <p:extLst>
      <p:ext uri="{BB962C8B-B14F-4D97-AF65-F5344CB8AC3E}">
        <p14:creationId xmlns:p14="http://schemas.microsoft.com/office/powerpoint/2010/main" val="692066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10000"/>
          </a:bodyPr>
          <a:lstStyle/>
          <a:p>
            <a:pPr marL="0" indent="0" algn="just">
              <a:buNone/>
            </a:pPr>
            <a:r>
              <a:rPr lang="fr-FR" dirty="0" smtClean="0"/>
              <a:t>Toute </a:t>
            </a:r>
            <a:r>
              <a:rPr lang="fr-FR" dirty="0"/>
              <a:t>géographie, et celle de la culture n'y fait pas exception, sert </a:t>
            </a:r>
            <a:r>
              <a:rPr lang="fr-FR" dirty="0" smtClean="0"/>
              <a:t>avant tout </a:t>
            </a:r>
            <a:r>
              <a:rPr lang="fr-FR" dirty="0"/>
              <a:t>à localiser des informations, à mettre en évidence les déterminations ou les conditionnements spatiaux de l'action humaine, les possibilités </a:t>
            </a:r>
            <a:r>
              <a:rPr lang="fr-FR" dirty="0" smtClean="0"/>
              <a:t>mais </a:t>
            </a:r>
            <a:r>
              <a:rPr lang="fr-FR" dirty="0"/>
              <a:t>aussi les </a:t>
            </a:r>
            <a:r>
              <a:rPr lang="fr-FR" dirty="0" smtClean="0"/>
              <a:t>contraintes </a:t>
            </a:r>
            <a:r>
              <a:rPr lang="fr-FR" dirty="0"/>
              <a:t>de développement </a:t>
            </a:r>
            <a:r>
              <a:rPr lang="fr-FR" dirty="0" smtClean="0"/>
              <a:t>dans </a:t>
            </a:r>
            <a:r>
              <a:rPr lang="fr-FR" dirty="0"/>
              <a:t>l'espace. Elle a une vocation heuristique, de compréhension des phénomènes, </a:t>
            </a:r>
            <a:r>
              <a:rPr lang="fr-FR" dirty="0" smtClean="0"/>
              <a:t>mais </a:t>
            </a:r>
            <a:r>
              <a:rPr lang="fr-FR" dirty="0"/>
              <a:t>aussi stratégique, d'aide à la décision, en particulier dans le cadre d'un aménagement culturel du territoire.</a:t>
            </a:r>
          </a:p>
        </p:txBody>
      </p:sp>
    </p:spTree>
    <p:extLst>
      <p:ext uri="{BB962C8B-B14F-4D97-AF65-F5344CB8AC3E}">
        <p14:creationId xmlns:p14="http://schemas.microsoft.com/office/powerpoint/2010/main" val="3476055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75960"/>
            <a:ext cx="8229600" cy="841677"/>
          </a:xfrm>
        </p:spPr>
        <p:txBody>
          <a:bodyPr>
            <a:normAutofit fontScale="90000"/>
          </a:bodyPr>
          <a:lstStyle/>
          <a:p>
            <a:r>
              <a:rPr lang="fr-FR" dirty="0" smtClean="0"/>
              <a:t>Georges Perec, </a:t>
            </a:r>
            <a:r>
              <a:rPr lang="fr-FR" i="1" dirty="0" smtClean="0"/>
              <a:t>Espèces d’espaces</a:t>
            </a:r>
            <a:r>
              <a:rPr lang="fr-FR" dirty="0" smtClean="0"/>
              <a:t> éd. Galilée, 1974 </a:t>
            </a:r>
            <a:br>
              <a:rPr lang="fr-FR" dirty="0" smtClean="0"/>
            </a:br>
            <a:endParaRPr lang="fr-FR" dirty="0"/>
          </a:p>
        </p:txBody>
      </p:sp>
      <p:pic>
        <p:nvPicPr>
          <p:cNvPr id="4" name="Espace réservé du contenu 3" descr="especes-d-espaces-1501882.jpg"/>
          <p:cNvPicPr>
            <a:picLocks noGrp="1" noChangeAspect="1"/>
          </p:cNvPicPr>
          <p:nvPr>
            <p:ph idx="1"/>
          </p:nvPr>
        </p:nvPicPr>
        <p:blipFill>
          <a:blip r:embed="rId2">
            <a:extLst>
              <a:ext uri="{28A0092B-C50C-407E-A947-70E740481C1C}">
                <a14:useLocalDpi xmlns:a14="http://schemas.microsoft.com/office/drawing/2010/main" val="0"/>
              </a:ext>
            </a:extLst>
          </a:blip>
          <a:srcRect t="16120" b="16120"/>
          <a:stretch>
            <a:fillRect/>
          </a:stretch>
        </p:blipFill>
        <p:spPr>
          <a:xfrm>
            <a:off x="457200" y="1600200"/>
            <a:ext cx="8229600" cy="4525963"/>
          </a:xfrm>
        </p:spPr>
      </p:pic>
    </p:spTree>
    <p:extLst>
      <p:ext uri="{BB962C8B-B14F-4D97-AF65-F5344CB8AC3E}">
        <p14:creationId xmlns:p14="http://schemas.microsoft.com/office/powerpoint/2010/main" val="293439671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10000"/>
          </a:bodyPr>
          <a:lstStyle/>
          <a:p>
            <a:pPr marL="0" indent="0" algn="just">
              <a:buNone/>
            </a:pPr>
            <a:r>
              <a:rPr lang="fr-FR" dirty="0" smtClean="0"/>
              <a:t>Dans </a:t>
            </a:r>
            <a:r>
              <a:rPr lang="fr-FR" i="1" dirty="0"/>
              <a:t>Espèces d'espaces</a:t>
            </a:r>
            <a:r>
              <a:rPr lang="fr-FR" dirty="0"/>
              <a:t>, G. Perec réfléchit à son rapport à l'espace, aux lieux, en partant du plus proche et du plus petit – la page blanche sur laquelle il écrit – pour élargir progressivement son regard jusqu'au cosmos en passant par l'espace urbain. Je voudrais, </a:t>
            </a:r>
            <a:r>
              <a:rPr lang="fr-FR" dirty="0" smtClean="0"/>
              <a:t>comme </a:t>
            </a:r>
            <a:r>
              <a:rPr lang="fr-FR" dirty="0"/>
              <a:t>Perec, élargir progressivement la focale, de séance en séance, passer du plus petit au plus grand en traitant d'un certain </a:t>
            </a:r>
            <a:r>
              <a:rPr lang="fr-FR" dirty="0" smtClean="0"/>
              <a:t>nombre </a:t>
            </a:r>
            <a:r>
              <a:rPr lang="fr-FR" dirty="0"/>
              <a:t>d'espaces pertinents dès lors que l'on s'intéresse à la </a:t>
            </a:r>
            <a:r>
              <a:rPr lang="fr-FR" dirty="0" smtClean="0"/>
              <a:t>culture.</a:t>
            </a:r>
            <a:endParaRPr lang="fr-FR" dirty="0"/>
          </a:p>
        </p:txBody>
      </p:sp>
    </p:spTree>
    <p:extLst>
      <p:ext uri="{BB962C8B-B14F-4D97-AF65-F5344CB8AC3E}">
        <p14:creationId xmlns:p14="http://schemas.microsoft.com/office/powerpoint/2010/main" val="2460208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smtClean="0"/>
              <a:t>Dominique </a:t>
            </a:r>
            <a:r>
              <a:rPr lang="fr-FR" dirty="0" err="1" smtClean="0"/>
              <a:t>Desjeux</a:t>
            </a:r>
            <a:r>
              <a:rPr lang="fr-FR" dirty="0" smtClean="0"/>
              <a:t>, </a:t>
            </a:r>
            <a:r>
              <a:rPr lang="fr-FR" i="1" dirty="0" smtClean="0"/>
              <a:t>Les Sciences sociales </a:t>
            </a:r>
            <a:r>
              <a:rPr lang="fr-FR" dirty="0" err="1" smtClean="0"/>
              <a:t>Puf</a:t>
            </a:r>
            <a:r>
              <a:rPr lang="fr-FR" dirty="0" smtClean="0"/>
              <a:t>, 2004.</a:t>
            </a:r>
          </a:p>
          <a:p>
            <a:r>
              <a:rPr lang="fr-FR" dirty="0" smtClean="0"/>
              <a:t>Jacques Revel (</a:t>
            </a:r>
            <a:r>
              <a:rPr lang="fr-FR" dirty="0" err="1" smtClean="0"/>
              <a:t>dir</a:t>
            </a:r>
            <a:r>
              <a:rPr lang="fr-FR" dirty="0" smtClean="0"/>
              <a:t>.), </a:t>
            </a:r>
            <a:r>
              <a:rPr lang="fr-FR" i="1" dirty="0" smtClean="0"/>
              <a:t>Jeux d’échelle. La micro-analyse à l’expérience</a:t>
            </a:r>
            <a:r>
              <a:rPr lang="fr-FR" dirty="0" smtClean="0"/>
              <a:t> Gallimard/Le Seuil, 1996.</a:t>
            </a:r>
          </a:p>
          <a:p>
            <a:r>
              <a:rPr lang="fr-FR" dirty="0" smtClean="0"/>
              <a:t>Michelle Perrot, </a:t>
            </a:r>
            <a:r>
              <a:rPr lang="fr-FR" i="1" dirty="0" smtClean="0"/>
              <a:t>Histoire de chambres </a:t>
            </a:r>
            <a:r>
              <a:rPr lang="fr-FR" dirty="0" smtClean="0"/>
              <a:t>Seuil, 2009.</a:t>
            </a:r>
            <a:r>
              <a:rPr lang="fr-FR" i="1" dirty="0" smtClean="0"/>
              <a:t> </a:t>
            </a:r>
            <a:endParaRPr lang="fr-FR" dirty="0" smtClean="0"/>
          </a:p>
          <a:p>
            <a:endParaRPr lang="fr-FR" dirty="0"/>
          </a:p>
        </p:txBody>
      </p:sp>
    </p:spTree>
    <p:extLst>
      <p:ext uri="{BB962C8B-B14F-4D97-AF65-F5344CB8AC3E}">
        <p14:creationId xmlns:p14="http://schemas.microsoft.com/office/powerpoint/2010/main" val="67053218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199" y="274638"/>
            <a:ext cx="8433155" cy="6426420"/>
          </a:xfrm>
        </p:spPr>
        <p:txBody>
          <a:bodyPr>
            <a:normAutofit fontScale="92500" lnSpcReduction="20000"/>
          </a:bodyPr>
          <a:lstStyle/>
          <a:p>
            <a:pPr marL="0" indent="0" algn="just">
              <a:buNone/>
            </a:pPr>
            <a:r>
              <a:rPr lang="fr-FR" dirty="0"/>
              <a:t>L'espace </a:t>
            </a:r>
            <a:r>
              <a:rPr lang="fr-FR" dirty="0" smtClean="0"/>
              <a:t>domestique</a:t>
            </a:r>
            <a:r>
              <a:rPr lang="fr-FR" dirty="0"/>
              <a:t> </a:t>
            </a:r>
            <a:r>
              <a:rPr lang="fr-FR" dirty="0" smtClean="0"/>
              <a:t>est </a:t>
            </a:r>
            <a:r>
              <a:rPr lang="fr-FR" dirty="0"/>
              <a:t>un espace éminemment culturel. Non seulement parce qu'il a été progressivement modelé et reconfiguré par l'évolution des mœurs, la culture au sens large, anthropologique, et que l'on peut en faire une analyse ethnologique et sémiologique, qui s'appuie sur la notion de « culture matérielle », c'est-à-dire la façon </a:t>
            </a:r>
            <a:r>
              <a:rPr lang="fr-FR" dirty="0" smtClean="0"/>
              <a:t>dont </a:t>
            </a:r>
            <a:r>
              <a:rPr lang="fr-FR" dirty="0"/>
              <a:t>les objets, les meubles, les bibelots, tout ce qui fait l'environnement matériel porte des significations sociales, renseigne sur les conceptions des gens d'une certaine époque, d'un certain milieu</a:t>
            </a:r>
            <a:r>
              <a:rPr lang="fr-FR" dirty="0" smtClean="0"/>
              <a:t>.</a:t>
            </a:r>
          </a:p>
          <a:p>
            <a:pPr marL="0" indent="0" algn="just">
              <a:buNone/>
            </a:pPr>
            <a:r>
              <a:rPr lang="fr-FR" dirty="0"/>
              <a:t>Mais aussi parce que l'espace domestique est un lieu ou un ensemble de lieux dans lesquels les modes d'accès à la culture, les modes de consommation et de pratique culturelle ont été profondément renouvelés au cours du </a:t>
            </a:r>
            <a:r>
              <a:rPr lang="fr-FR" dirty="0" smtClean="0"/>
              <a:t>temps.</a:t>
            </a:r>
            <a:endParaRPr lang="fr-FR" dirty="0"/>
          </a:p>
          <a:p>
            <a:pPr marL="0" indent="0" algn="just">
              <a:buNone/>
            </a:pPr>
            <a:endParaRPr lang="fr-FR" dirty="0"/>
          </a:p>
        </p:txBody>
      </p:sp>
    </p:spTree>
    <p:extLst>
      <p:ext uri="{BB962C8B-B14F-4D97-AF65-F5344CB8AC3E}">
        <p14:creationId xmlns:p14="http://schemas.microsoft.com/office/powerpoint/2010/main" val="176739607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Cours 1 : </a:t>
            </a:r>
            <a:r>
              <a:rPr lang="fr-FR" smtClean="0"/>
              <a:t>l’espace domestique</a:t>
            </a:r>
            <a:endParaRPr lang="fr-FR" dirty="0"/>
          </a:p>
        </p:txBody>
      </p:sp>
      <p:sp>
        <p:nvSpPr>
          <p:cNvPr id="3" name="Espace réservé du contenu 2"/>
          <p:cNvSpPr>
            <a:spLocks noGrp="1"/>
          </p:cNvSpPr>
          <p:nvPr>
            <p:ph idx="1"/>
          </p:nvPr>
        </p:nvSpPr>
        <p:spPr/>
        <p:txBody>
          <a:bodyPr/>
          <a:lstStyle/>
          <a:p>
            <a:r>
              <a:rPr lang="fr-FR" dirty="0" smtClean="0"/>
              <a:t>1. Eugène Atget (1857-1927) : </a:t>
            </a:r>
            <a:r>
              <a:rPr lang="fr-FR" i="1" dirty="0" smtClean="0"/>
              <a:t>Intérieurs parisiens…</a:t>
            </a:r>
            <a:endParaRPr lang="fr-FR" dirty="0" smtClean="0"/>
          </a:p>
          <a:p>
            <a:pPr marL="0" indent="0">
              <a:buNone/>
            </a:pPr>
            <a:r>
              <a:rPr lang="fr-FR" i="1" dirty="0" err="1" smtClean="0"/>
              <a:t>Cf</a:t>
            </a:r>
            <a:r>
              <a:rPr lang="fr-FR" i="1" dirty="0" smtClean="0"/>
              <a:t>  </a:t>
            </a:r>
            <a:r>
              <a:rPr lang="fr-FR" dirty="0"/>
              <a:t>Claire Le Thomas  </a:t>
            </a:r>
            <a:endParaRPr lang="fr-FR" dirty="0" smtClean="0"/>
          </a:p>
          <a:p>
            <a:pPr marL="0" indent="0">
              <a:buNone/>
            </a:pPr>
            <a:r>
              <a:rPr lang="fr-FR" dirty="0"/>
              <a:t>http://</a:t>
            </a:r>
            <a:r>
              <a:rPr lang="fr-FR" dirty="0" err="1"/>
              <a:t>www.histoire-image.org</a:t>
            </a:r>
            <a:r>
              <a:rPr lang="fr-FR" dirty="0"/>
              <a:t>/site/</a:t>
            </a:r>
            <a:r>
              <a:rPr lang="fr-FR" dirty="0" err="1"/>
              <a:t>etude_comp</a:t>
            </a:r>
            <a:r>
              <a:rPr lang="fr-FR" dirty="0"/>
              <a:t>/</a:t>
            </a:r>
            <a:r>
              <a:rPr lang="fr-FR" dirty="0" err="1"/>
              <a:t>etude_comp_detail.php?i</a:t>
            </a:r>
            <a:r>
              <a:rPr lang="fr-FR" dirty="0"/>
              <a:t>=841</a:t>
            </a:r>
            <a:r>
              <a:rPr lang="fr-FR" dirty="0" smtClean="0"/>
              <a:t>)</a:t>
            </a:r>
            <a:endParaRPr lang="fr-FR" i="1" dirty="0" smtClean="0"/>
          </a:p>
          <a:p>
            <a:r>
              <a:rPr lang="fr-FR" dirty="0" smtClean="0"/>
              <a:t>2. L’espace domestique dans les années 1970</a:t>
            </a:r>
          </a:p>
          <a:p>
            <a:r>
              <a:rPr lang="fr-FR" dirty="0" smtClean="0"/>
              <a:t>3. La « culture de la chambre » (H. </a:t>
            </a:r>
            <a:r>
              <a:rPr lang="fr-FR" dirty="0" err="1" smtClean="0"/>
              <a:t>Glévarec</a:t>
            </a:r>
            <a:r>
              <a:rPr lang="fr-FR" dirty="0" smtClean="0"/>
              <a:t>)</a:t>
            </a:r>
            <a:endParaRPr lang="fr-FR" dirty="0"/>
          </a:p>
        </p:txBody>
      </p:sp>
    </p:spTree>
    <p:extLst>
      <p:ext uri="{BB962C8B-B14F-4D97-AF65-F5344CB8AC3E}">
        <p14:creationId xmlns:p14="http://schemas.microsoft.com/office/powerpoint/2010/main" val="263584512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Eugène Atget « Intérieurs parisiens »</a:t>
            </a:r>
            <a:endParaRPr lang="fr-FR" dirty="0"/>
          </a:p>
        </p:txBody>
      </p:sp>
      <p:pic>
        <p:nvPicPr>
          <p:cNvPr id="7" name="Espace réservé du contenu 6" descr="tho09_atget_001i.jpg"/>
          <p:cNvPicPr>
            <a:picLocks noGrp="1" noChangeAspect="1"/>
          </p:cNvPicPr>
          <p:nvPr>
            <p:ph idx="1"/>
          </p:nvPr>
        </p:nvPicPr>
        <p:blipFill>
          <a:blip r:embed="rId2">
            <a:extLst>
              <a:ext uri="{28A0092B-C50C-407E-A947-70E740481C1C}">
                <a14:useLocalDpi xmlns:a14="http://schemas.microsoft.com/office/drawing/2010/main" val="0"/>
              </a:ext>
            </a:extLst>
          </a:blip>
          <a:srcRect l="-66558" r="-66558"/>
          <a:stretch>
            <a:fillRect/>
          </a:stretch>
        </p:blipFill>
        <p:spPr>
          <a:xfrm>
            <a:off x="-1196620" y="1600200"/>
            <a:ext cx="8229600" cy="4525963"/>
          </a:xfrm>
        </p:spPr>
      </p:pic>
      <p:pic>
        <p:nvPicPr>
          <p:cNvPr id="8" name="Image 7" descr="tho09_atget_002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5301" y="1600199"/>
            <a:ext cx="3439732" cy="4525963"/>
          </a:xfrm>
          <a:prstGeom prst="rect">
            <a:avLst/>
          </a:prstGeom>
        </p:spPr>
      </p:pic>
    </p:spTree>
    <p:extLst>
      <p:ext uri="{BB962C8B-B14F-4D97-AF65-F5344CB8AC3E}">
        <p14:creationId xmlns:p14="http://schemas.microsoft.com/office/powerpoint/2010/main" val="13185970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 Atget « Intérieurs parisiens »</a:t>
            </a:r>
            <a:endParaRPr lang="fr-FR" dirty="0"/>
          </a:p>
        </p:txBody>
      </p:sp>
      <p:pic>
        <p:nvPicPr>
          <p:cNvPr id="4" name="Espace réservé du contenu 3" descr="tho09_atget_003i.jpg"/>
          <p:cNvPicPr>
            <a:picLocks noGrp="1" noChangeAspect="1"/>
          </p:cNvPicPr>
          <p:nvPr>
            <p:ph idx="1"/>
          </p:nvPr>
        </p:nvPicPr>
        <p:blipFill>
          <a:blip r:embed="rId2">
            <a:extLst>
              <a:ext uri="{28A0092B-C50C-407E-A947-70E740481C1C}">
                <a14:useLocalDpi xmlns:a14="http://schemas.microsoft.com/office/drawing/2010/main" val="0"/>
              </a:ext>
            </a:extLst>
          </a:blip>
          <a:srcRect l="-65816" r="-65816"/>
          <a:stretch>
            <a:fillRect/>
          </a:stretch>
        </p:blipFill>
        <p:spPr>
          <a:xfrm>
            <a:off x="-1905400" y="1600200"/>
            <a:ext cx="8229600" cy="4525963"/>
          </a:xfrm>
        </p:spPr>
      </p:pic>
      <p:pic>
        <p:nvPicPr>
          <p:cNvPr id="5" name="Image 4" descr="tho09_atget_004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7075" y="1600199"/>
            <a:ext cx="3484992" cy="4525963"/>
          </a:xfrm>
          <a:prstGeom prst="rect">
            <a:avLst/>
          </a:prstGeom>
        </p:spPr>
      </p:pic>
    </p:spTree>
    <p:extLst>
      <p:ext uri="{BB962C8B-B14F-4D97-AF65-F5344CB8AC3E}">
        <p14:creationId xmlns:p14="http://schemas.microsoft.com/office/powerpoint/2010/main" val="249436387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 Atget « Intérieurs parisiens »</a:t>
            </a:r>
            <a:endParaRPr lang="fr-FR" dirty="0"/>
          </a:p>
        </p:txBody>
      </p:sp>
      <p:pic>
        <p:nvPicPr>
          <p:cNvPr id="4" name="Espace réservé du contenu 3" descr="tho11_atget_001i.jpg"/>
          <p:cNvPicPr>
            <a:picLocks noGrp="1" noChangeAspect="1"/>
          </p:cNvPicPr>
          <p:nvPr>
            <p:ph idx="1"/>
          </p:nvPr>
        </p:nvPicPr>
        <p:blipFill>
          <a:blip r:embed="rId2">
            <a:extLst>
              <a:ext uri="{28A0092B-C50C-407E-A947-70E740481C1C}">
                <a14:useLocalDpi xmlns:a14="http://schemas.microsoft.com/office/drawing/2010/main" val="0"/>
              </a:ext>
            </a:extLst>
          </a:blip>
          <a:srcRect l="-66558" r="-66558"/>
          <a:stretch>
            <a:fillRect/>
          </a:stretch>
        </p:blipFill>
        <p:spPr>
          <a:xfrm>
            <a:off x="-1905400" y="1600200"/>
            <a:ext cx="8229600" cy="4525963"/>
          </a:xfrm>
        </p:spPr>
      </p:pic>
      <p:pic>
        <p:nvPicPr>
          <p:cNvPr id="5" name="Image 4" descr="tho11_atget_002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390" y="1600200"/>
            <a:ext cx="3530252" cy="4525963"/>
          </a:xfrm>
          <a:prstGeom prst="rect">
            <a:avLst/>
          </a:prstGeom>
        </p:spPr>
      </p:pic>
    </p:spTree>
    <p:extLst>
      <p:ext uri="{BB962C8B-B14F-4D97-AF65-F5344CB8AC3E}">
        <p14:creationId xmlns:p14="http://schemas.microsoft.com/office/powerpoint/2010/main" val="212973062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pp géo culture.jpg"/>
          <p:cNvPicPr>
            <a:picLocks noGrp="1" noChangeAspect="1"/>
          </p:cNvPicPr>
          <p:nvPr>
            <p:ph idx="1"/>
          </p:nvPr>
        </p:nvPicPr>
        <p:blipFill>
          <a:blip r:embed="rId2">
            <a:extLst>
              <a:ext uri="{28A0092B-C50C-407E-A947-70E740481C1C}">
                <a14:useLocalDpi xmlns:a14="http://schemas.microsoft.com/office/drawing/2010/main" val="0"/>
              </a:ext>
            </a:extLst>
          </a:blip>
          <a:srcRect l="-23136" r="-23136"/>
          <a:stretch>
            <a:fillRect/>
          </a:stretch>
        </p:blipFill>
        <p:spPr>
          <a:xfrm>
            <a:off x="457200" y="162452"/>
            <a:ext cx="9239494" cy="6695548"/>
          </a:xfrm>
        </p:spPr>
      </p:pic>
    </p:spTree>
    <p:extLst>
      <p:ext uri="{BB962C8B-B14F-4D97-AF65-F5344CB8AC3E}">
        <p14:creationId xmlns:p14="http://schemas.microsoft.com/office/powerpoint/2010/main" val="30628298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44561"/>
            <a:ext cx="8374762" cy="1313934"/>
          </a:xfrm>
        </p:spPr>
        <p:txBody>
          <a:bodyPr>
            <a:normAutofit/>
          </a:bodyPr>
          <a:lstStyle/>
          <a:p>
            <a:pPr algn="l"/>
            <a:r>
              <a:rPr lang="fr-FR" sz="2000" dirty="0"/>
              <a:t>Hervé </a:t>
            </a:r>
            <a:r>
              <a:rPr lang="fr-FR" sz="2000" dirty="0" err="1"/>
              <a:t>Glévarec</a:t>
            </a:r>
            <a:r>
              <a:rPr lang="fr-FR" sz="2000" dirty="0"/>
              <a:t> </a:t>
            </a:r>
            <a:r>
              <a:rPr lang="fr-FR" sz="2000" dirty="0" smtClean="0"/>
              <a:t/>
            </a:r>
            <a:br>
              <a:rPr lang="fr-FR" sz="2000" dirty="0" smtClean="0"/>
            </a:br>
            <a:r>
              <a:rPr lang="fr-FR" sz="2000" i="1" dirty="0" smtClean="0"/>
              <a:t>la </a:t>
            </a:r>
            <a:r>
              <a:rPr lang="fr-FR" sz="2000" i="1" dirty="0"/>
              <a:t>Culture de la chambre. Préadolescence et culture contemporaine dans l'espace familial</a:t>
            </a:r>
            <a:r>
              <a:rPr lang="fr-FR" sz="2000" dirty="0"/>
              <a:t/>
            </a:r>
            <a:br>
              <a:rPr lang="fr-FR" sz="2000" dirty="0"/>
            </a:br>
            <a:r>
              <a:rPr lang="fr-FR" sz="2000"/>
              <a:t> </a:t>
            </a:r>
            <a:r>
              <a:rPr lang="fr-FR" sz="2000" smtClean="0"/>
              <a:t>Ministère </a:t>
            </a:r>
            <a:r>
              <a:rPr lang="fr-FR" sz="2000" dirty="0" smtClean="0"/>
              <a:t>de la culture et de </a:t>
            </a:r>
            <a:r>
              <a:rPr lang="fr-FR" sz="2000" smtClean="0"/>
              <a:t>la communication, </a:t>
            </a:r>
            <a:r>
              <a:rPr lang="fr-FR" sz="2000" dirty="0" smtClean="0"/>
              <a:t>2010.</a:t>
            </a:r>
            <a:endParaRPr lang="fr-FR" sz="2000" dirty="0"/>
          </a:p>
        </p:txBody>
      </p:sp>
      <p:sp>
        <p:nvSpPr>
          <p:cNvPr id="3" name="Espace réservé du contenu 2"/>
          <p:cNvSpPr>
            <a:spLocks noGrp="1"/>
          </p:cNvSpPr>
          <p:nvPr>
            <p:ph idx="1"/>
          </p:nvPr>
        </p:nvSpPr>
        <p:spPr>
          <a:xfrm>
            <a:off x="457200" y="2262885"/>
            <a:ext cx="8229600" cy="3863278"/>
          </a:xfrm>
        </p:spPr>
        <p:txBody>
          <a:bodyPr>
            <a:normAutofit fontScale="47500" lnSpcReduction="20000"/>
          </a:bodyPr>
          <a:lstStyle/>
          <a:p>
            <a:pPr marL="0" indent="0" algn="just">
              <a:buNone/>
            </a:pPr>
            <a:r>
              <a:rPr lang="fr-FR" dirty="0" smtClean="0"/>
              <a:t>Selon </a:t>
            </a:r>
            <a:r>
              <a:rPr lang="fr-FR" dirty="0"/>
              <a:t>l'auteur, c'est l'usage, de plus en plus précoce, de biens culturels et médiatiques qui donne sens à la notion de préadolescence, ce nouvel âge de la vie apparu autour des années 1990. L'émergence du « moment préadolescent » coïncide avec l'apparition de la « culture de la chambre », c'est-à-dire « l'appropriation progressive d'un espace propre » dans lequel les enfants et adolescents « expriment ce qu'ils aiment ou sont et à partir duquel ils entrent en relation avec d'autres » (p.47). Le mouvement d'autonomisation et de distanciation d'avec les parents, caractéristique de la préadolescence, prend désormais appui sur l'usage précoce des nouveaux supports technologiques et médiatiques, qui permettent à l'enfant, au sein de la sphère domestique, d'individualiser ses pratiques et de développer des contacts et des liens amicaux autonomes. H. </a:t>
            </a:r>
            <a:r>
              <a:rPr lang="fr-FR" dirty="0" err="1"/>
              <a:t>Glevarec</a:t>
            </a:r>
            <a:r>
              <a:rPr lang="fr-FR" dirty="0"/>
              <a:t> voit aussi dans ces transformations le résultat d'une évolution du statut de l'enfant dans la famille contemporaine, qui se rapproche de plus en plus de celui de l'adulte</a:t>
            </a:r>
            <a:r>
              <a:rPr lang="fr-FR" dirty="0" smtClean="0"/>
              <a:t>.</a:t>
            </a:r>
          </a:p>
          <a:p>
            <a:pPr marL="0" indent="0" algn="just">
              <a:buNone/>
            </a:pPr>
            <a:endParaRPr lang="fr-FR" dirty="0"/>
          </a:p>
          <a:p>
            <a:pPr marL="0" indent="0" algn="just">
              <a:buNone/>
            </a:pPr>
            <a:r>
              <a:rPr lang="fr-FR" dirty="0" smtClean="0"/>
              <a:t>Pour </a:t>
            </a:r>
            <a:r>
              <a:rPr lang="fr-FR" dirty="0"/>
              <a:t>étudier de plus près cette culture de la chambre, Hervé </a:t>
            </a:r>
            <a:r>
              <a:rPr lang="fr-FR" dirty="0" err="1"/>
              <a:t>Glevarec</a:t>
            </a:r>
            <a:r>
              <a:rPr lang="fr-FR" dirty="0"/>
              <a:t> a associé plusieurs sources d'observation mêlant des données qualitatives et quantitatives. A côté de données statistiques tirées de l'enquête « </a:t>
            </a:r>
            <a:r>
              <a:rPr lang="fr-FR" dirty="0" err="1"/>
              <a:t>Consojunior</a:t>
            </a:r>
            <a:r>
              <a:rPr lang="fr-FR" dirty="0"/>
              <a:t> » et du recueil de réactions sur le blog du magazine « Julie », une enquête de terrain a été réalisée en 2006-2007, auprès de 27 enfants de 7 à 13 ans, dans différents milieux sociaux. L'enquête s'est efforcée de diversifier les supports d'information : des entretiens avec les enfants et les parents, mais aussi des carnets d'activité illustrés par les enfants et des photographies des chambres, qui viennent illustrer le propos dans le livre, donnant ainsi plus de vie au matériau qui sert de base à l'analyse sociologique.</a:t>
            </a:r>
          </a:p>
          <a:p>
            <a:pPr marL="0" indent="0" algn="just">
              <a:buNone/>
            </a:pPr>
            <a:endParaRPr lang="fr-FR" dirty="0"/>
          </a:p>
        </p:txBody>
      </p:sp>
    </p:spTree>
    <p:extLst>
      <p:ext uri="{BB962C8B-B14F-4D97-AF65-F5344CB8AC3E}">
        <p14:creationId xmlns:p14="http://schemas.microsoft.com/office/powerpoint/2010/main" val="2131981433"/>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TotalTime>
  <Words>637</Words>
  <Application>Microsoft Macintosh PowerPoint</Application>
  <PresentationFormat>Présentation à l'écran (4:3)</PresentationFormat>
  <Paragraphs>25</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Géographie(s) de la culture Les lieux de la culture</vt:lpstr>
      <vt:lpstr>Présentation PowerPoint</vt:lpstr>
      <vt:lpstr>Georges Perec, Espèces d’espaces éd. Galilée, 1974  </vt:lpstr>
      <vt:lpstr>Présentation PowerPoint</vt:lpstr>
      <vt:lpstr>Présentation PowerPoint</vt:lpstr>
      <vt:lpstr>Présentation PowerPoint</vt:lpstr>
      <vt:lpstr>Cours 1 : l’espace domestique</vt:lpstr>
      <vt:lpstr>Eugène Atget « Intérieurs parisiens »</vt:lpstr>
      <vt:lpstr>E. Atget « Intérieurs parisiens »</vt:lpstr>
      <vt:lpstr>E. Atget « Intérieurs parisiens »</vt:lpstr>
      <vt:lpstr>Présentation PowerPoint</vt:lpstr>
      <vt:lpstr>Hervé Glévarec  la Culture de la chambre. Préadolescence et culture contemporaine dans l'espace familial  Ministère de la culture et de la communication, 2010.</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Géographie(s) de la culture</dc:title>
  <dc:creator>unversite sorbonne nouvelle</dc:creator>
  <cp:lastModifiedBy>unversite sorbonne nouvelle</cp:lastModifiedBy>
  <cp:revision>7</cp:revision>
  <dcterms:created xsi:type="dcterms:W3CDTF">2015-09-20T15:21:13Z</dcterms:created>
  <dcterms:modified xsi:type="dcterms:W3CDTF">2015-11-01T09:31:07Z</dcterms:modified>
</cp:coreProperties>
</file>